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4"/>
  </p:sldMasterIdLst>
  <p:notesMasterIdLst>
    <p:notesMasterId r:id="rId59"/>
  </p:notesMasterIdLst>
  <p:sldIdLst>
    <p:sldId id="256" r:id="rId5"/>
    <p:sldId id="360" r:id="rId6"/>
    <p:sldId id="361" r:id="rId7"/>
    <p:sldId id="282" r:id="rId8"/>
    <p:sldId id="283" r:id="rId9"/>
    <p:sldId id="296" r:id="rId10"/>
    <p:sldId id="295" r:id="rId11"/>
    <p:sldId id="304" r:id="rId12"/>
    <p:sldId id="305" r:id="rId13"/>
    <p:sldId id="292" r:id="rId14"/>
    <p:sldId id="306" r:id="rId15"/>
    <p:sldId id="307" r:id="rId16"/>
    <p:sldId id="309" r:id="rId17"/>
    <p:sldId id="308" r:id="rId18"/>
    <p:sldId id="310" r:id="rId19"/>
    <p:sldId id="311" r:id="rId20"/>
    <p:sldId id="312" r:id="rId21"/>
    <p:sldId id="313" r:id="rId22"/>
    <p:sldId id="314" r:id="rId23"/>
    <p:sldId id="315" r:id="rId24"/>
    <p:sldId id="359" r:id="rId25"/>
    <p:sldId id="364" r:id="rId26"/>
    <p:sldId id="365" r:id="rId27"/>
    <p:sldId id="288" r:id="rId28"/>
    <p:sldId id="316" r:id="rId29"/>
    <p:sldId id="317" r:id="rId30"/>
    <p:sldId id="318" r:id="rId31"/>
    <p:sldId id="319" r:id="rId32"/>
    <p:sldId id="323" r:id="rId33"/>
    <p:sldId id="325" r:id="rId34"/>
    <p:sldId id="352" r:id="rId35"/>
    <p:sldId id="353" r:id="rId36"/>
    <p:sldId id="322" r:id="rId37"/>
    <p:sldId id="324" r:id="rId38"/>
    <p:sldId id="326" r:id="rId39"/>
    <p:sldId id="327" r:id="rId40"/>
    <p:sldId id="354" r:id="rId41"/>
    <p:sldId id="355" r:id="rId42"/>
    <p:sldId id="328" r:id="rId43"/>
    <p:sldId id="330" r:id="rId44"/>
    <p:sldId id="329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277" r:id="rId53"/>
    <p:sldId id="356" r:id="rId54"/>
    <p:sldId id="351" r:id="rId55"/>
    <p:sldId id="362" r:id="rId56"/>
    <p:sldId id="357" r:id="rId57"/>
    <p:sldId id="35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623E"/>
    <a:srgbClr val="EA8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B1233F-DFD9-471D-8CC0-5F10D477ACB9}" v="295" dt="2020-01-20T06:02:13.2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7E07C8-7BFD-446D-93FE-E560DE9595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3B7CBB-C7DD-4558-B5D7-CAC179F3370F}">
      <dgm:prSet/>
      <dgm:spPr/>
      <dgm:t>
        <a:bodyPr/>
        <a:lstStyle/>
        <a:p>
          <a:r>
            <a:rPr lang="en-US" dirty="0"/>
            <a:t>Artificial Intelligence is major factor in Computer Vision</a:t>
          </a:r>
        </a:p>
      </dgm:t>
    </dgm:pt>
    <dgm:pt modelId="{0B0A48A9-1029-448A-A3DC-91031525C19D}" type="parTrans" cxnId="{3B6B4E6C-4D40-4340-92CA-D4797567E9A3}">
      <dgm:prSet/>
      <dgm:spPr/>
      <dgm:t>
        <a:bodyPr/>
        <a:lstStyle/>
        <a:p>
          <a:endParaRPr lang="en-US"/>
        </a:p>
      </dgm:t>
    </dgm:pt>
    <dgm:pt modelId="{60B6189D-9976-43EB-B339-2ADF74513692}" type="sibTrans" cxnId="{3B6B4E6C-4D40-4340-92CA-D4797567E9A3}">
      <dgm:prSet/>
      <dgm:spPr/>
      <dgm:t>
        <a:bodyPr/>
        <a:lstStyle/>
        <a:p>
          <a:endParaRPr lang="en-US"/>
        </a:p>
      </dgm:t>
    </dgm:pt>
    <dgm:pt modelId="{775798C2-8979-40EE-B639-E5C25495F1F7}">
      <dgm:prSet/>
      <dgm:spPr/>
      <dgm:t>
        <a:bodyPr/>
        <a:lstStyle/>
        <a:p>
          <a:r>
            <a:rPr lang="en-US" dirty="0"/>
            <a:t>Interpretation of real world to computers</a:t>
          </a:r>
        </a:p>
      </dgm:t>
    </dgm:pt>
    <dgm:pt modelId="{709B30FF-8569-4316-82F1-7029BB65BF3F}" type="parTrans" cxnId="{FE8B040D-0D47-4A28-B539-CB79C334EF0A}">
      <dgm:prSet/>
      <dgm:spPr/>
      <dgm:t>
        <a:bodyPr/>
        <a:lstStyle/>
        <a:p>
          <a:endParaRPr lang="en-US"/>
        </a:p>
      </dgm:t>
    </dgm:pt>
    <dgm:pt modelId="{A545573F-0A7F-44B5-9691-3BAC8269FE27}" type="sibTrans" cxnId="{FE8B040D-0D47-4A28-B539-CB79C334EF0A}">
      <dgm:prSet/>
      <dgm:spPr/>
      <dgm:t>
        <a:bodyPr/>
        <a:lstStyle/>
        <a:p>
          <a:endParaRPr lang="en-US"/>
        </a:p>
      </dgm:t>
    </dgm:pt>
    <dgm:pt modelId="{3801EA27-8C78-45CB-BF33-0129DC46679E}">
      <dgm:prSet/>
      <dgm:spPr/>
      <dgm:t>
        <a:bodyPr/>
        <a:lstStyle/>
        <a:p>
          <a:r>
            <a:rPr lang="en-US" dirty="0"/>
            <a:t>Far better than traditional methods with deep learning</a:t>
          </a:r>
        </a:p>
      </dgm:t>
    </dgm:pt>
    <dgm:pt modelId="{CFBC3972-0030-4B4E-88C6-38C3688C76E6}" type="parTrans" cxnId="{7EF90A71-D2C6-42CB-B862-CBF2B005A290}">
      <dgm:prSet/>
      <dgm:spPr/>
      <dgm:t>
        <a:bodyPr/>
        <a:lstStyle/>
        <a:p>
          <a:endParaRPr lang="en-US"/>
        </a:p>
      </dgm:t>
    </dgm:pt>
    <dgm:pt modelId="{380CCC5E-005C-438E-9151-2DA2B34B539B}" type="sibTrans" cxnId="{7EF90A71-D2C6-42CB-B862-CBF2B005A290}">
      <dgm:prSet/>
      <dgm:spPr/>
      <dgm:t>
        <a:bodyPr/>
        <a:lstStyle/>
        <a:p>
          <a:endParaRPr lang="en-US"/>
        </a:p>
      </dgm:t>
    </dgm:pt>
    <dgm:pt modelId="{67224B4D-270C-4DF1-9987-3CD3FC0B3971}">
      <dgm:prSet/>
      <dgm:spPr/>
      <dgm:t>
        <a:bodyPr/>
        <a:lstStyle/>
        <a:p>
          <a:r>
            <a:rPr lang="en-US"/>
            <a:t>Detect and  classify vehicles &amp; pedestrian</a:t>
          </a:r>
        </a:p>
      </dgm:t>
    </dgm:pt>
    <dgm:pt modelId="{E25E08B0-6F03-41A0-B001-107C138B956C}" type="parTrans" cxnId="{B047B2A4-7572-4094-A47E-B5663232F0FF}">
      <dgm:prSet/>
      <dgm:spPr/>
      <dgm:t>
        <a:bodyPr/>
        <a:lstStyle/>
        <a:p>
          <a:endParaRPr lang="en-US"/>
        </a:p>
      </dgm:t>
    </dgm:pt>
    <dgm:pt modelId="{9378DA28-1E85-4371-B1A4-B250A455EFE1}" type="sibTrans" cxnId="{B047B2A4-7572-4094-A47E-B5663232F0FF}">
      <dgm:prSet/>
      <dgm:spPr/>
      <dgm:t>
        <a:bodyPr/>
        <a:lstStyle/>
        <a:p>
          <a:endParaRPr lang="en-US"/>
        </a:p>
      </dgm:t>
    </dgm:pt>
    <dgm:pt modelId="{28727406-94D9-4527-BD64-FD54CF77A7FB}">
      <dgm:prSet/>
      <dgm:spPr/>
      <dgm:t>
        <a:bodyPr/>
        <a:lstStyle/>
        <a:p>
          <a:r>
            <a:rPr lang="en-US"/>
            <a:t>Can greatly assist self-driving cars</a:t>
          </a:r>
        </a:p>
      </dgm:t>
    </dgm:pt>
    <dgm:pt modelId="{5B4666A9-DB25-4585-94FA-DA38D079F9A3}" type="parTrans" cxnId="{2E09E837-3A5A-4CBC-899F-F21C70714C48}">
      <dgm:prSet/>
      <dgm:spPr/>
      <dgm:t>
        <a:bodyPr/>
        <a:lstStyle/>
        <a:p>
          <a:endParaRPr lang="en-US"/>
        </a:p>
      </dgm:t>
    </dgm:pt>
    <dgm:pt modelId="{9392BACC-B290-4420-BF98-2E1367B1C33B}" type="sibTrans" cxnId="{2E09E837-3A5A-4CBC-899F-F21C70714C48}">
      <dgm:prSet/>
      <dgm:spPr/>
      <dgm:t>
        <a:bodyPr/>
        <a:lstStyle/>
        <a:p>
          <a:endParaRPr lang="en-US"/>
        </a:p>
      </dgm:t>
    </dgm:pt>
    <dgm:pt modelId="{5BFE95C8-C756-4C77-A1A3-3EB77E870915}">
      <dgm:prSet/>
      <dgm:spPr/>
      <dgm:t>
        <a:bodyPr/>
        <a:lstStyle/>
        <a:p>
          <a:r>
            <a:rPr lang="en-US"/>
            <a:t>If adequate hardware, it’ll able to apply in real-time applications</a:t>
          </a:r>
        </a:p>
      </dgm:t>
    </dgm:pt>
    <dgm:pt modelId="{3F612627-1796-481B-AF65-A32D574A0BF7}" type="parTrans" cxnId="{9B1F8777-3D1C-4A70-892D-7F152A538750}">
      <dgm:prSet/>
      <dgm:spPr/>
      <dgm:t>
        <a:bodyPr/>
        <a:lstStyle/>
        <a:p>
          <a:endParaRPr lang="en-US"/>
        </a:p>
      </dgm:t>
    </dgm:pt>
    <dgm:pt modelId="{749141A6-1FF8-4483-B83A-6BEFC2B5E27B}" type="sibTrans" cxnId="{9B1F8777-3D1C-4A70-892D-7F152A538750}">
      <dgm:prSet/>
      <dgm:spPr/>
      <dgm:t>
        <a:bodyPr/>
        <a:lstStyle/>
        <a:p>
          <a:endParaRPr lang="en-US"/>
        </a:p>
      </dgm:t>
    </dgm:pt>
    <dgm:pt modelId="{474F22CC-E47B-44A6-834F-2A82F4A4B803}" type="pres">
      <dgm:prSet presAssocID="{B77E07C8-7BFD-446D-93FE-E560DE9595A0}" presName="root" presStyleCnt="0">
        <dgm:presLayoutVars>
          <dgm:dir/>
          <dgm:resizeHandles val="exact"/>
        </dgm:presLayoutVars>
      </dgm:prSet>
      <dgm:spPr/>
    </dgm:pt>
    <dgm:pt modelId="{C3FA1706-1A94-4D4E-BC14-36478115628E}" type="pres">
      <dgm:prSet presAssocID="{643B7CBB-C7DD-4558-B5D7-CAC179F3370F}" presName="compNode" presStyleCnt="0"/>
      <dgm:spPr/>
    </dgm:pt>
    <dgm:pt modelId="{491AB7C5-42F0-4638-AB3D-1EF1C40473D6}" type="pres">
      <dgm:prSet presAssocID="{643B7CBB-C7DD-4558-B5D7-CAC179F3370F}" presName="bgRect" presStyleLbl="bgShp" presStyleIdx="0" presStyleCnt="6"/>
      <dgm:spPr/>
    </dgm:pt>
    <dgm:pt modelId="{BFD9A529-420B-42C5-93AC-B55CAC93D8D6}" type="pres">
      <dgm:prSet presAssocID="{643B7CBB-C7DD-4558-B5D7-CAC179F3370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6786879-D841-4E1C-896C-5C1E75978E26}" type="pres">
      <dgm:prSet presAssocID="{643B7CBB-C7DD-4558-B5D7-CAC179F3370F}" presName="spaceRect" presStyleCnt="0"/>
      <dgm:spPr/>
    </dgm:pt>
    <dgm:pt modelId="{CE2DC153-DC3B-4406-A6D8-D5D7868912EA}" type="pres">
      <dgm:prSet presAssocID="{643B7CBB-C7DD-4558-B5D7-CAC179F3370F}" presName="parTx" presStyleLbl="revTx" presStyleIdx="0" presStyleCnt="6">
        <dgm:presLayoutVars>
          <dgm:chMax val="0"/>
          <dgm:chPref val="0"/>
        </dgm:presLayoutVars>
      </dgm:prSet>
      <dgm:spPr/>
    </dgm:pt>
    <dgm:pt modelId="{AC7EA264-DD5C-4963-B196-8AAE9609581E}" type="pres">
      <dgm:prSet presAssocID="{60B6189D-9976-43EB-B339-2ADF74513692}" presName="sibTrans" presStyleCnt="0"/>
      <dgm:spPr/>
    </dgm:pt>
    <dgm:pt modelId="{BC37D74F-D333-4ADA-823B-DDE5C721E2D8}" type="pres">
      <dgm:prSet presAssocID="{775798C2-8979-40EE-B639-E5C25495F1F7}" presName="compNode" presStyleCnt="0"/>
      <dgm:spPr/>
    </dgm:pt>
    <dgm:pt modelId="{ED6E8772-D714-4C1B-A8C4-D045CFBBDAE2}" type="pres">
      <dgm:prSet presAssocID="{775798C2-8979-40EE-B639-E5C25495F1F7}" presName="bgRect" presStyleLbl="bgShp" presStyleIdx="1" presStyleCnt="6"/>
      <dgm:spPr/>
    </dgm:pt>
    <dgm:pt modelId="{5C433FC5-5EC7-432B-ADF9-649DD07DB3B8}" type="pres">
      <dgm:prSet presAssocID="{775798C2-8979-40EE-B639-E5C25495F1F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759101F-BFFD-4537-AD8B-B4ADDF5BC9A1}" type="pres">
      <dgm:prSet presAssocID="{775798C2-8979-40EE-B639-E5C25495F1F7}" presName="spaceRect" presStyleCnt="0"/>
      <dgm:spPr/>
    </dgm:pt>
    <dgm:pt modelId="{380912CD-4DBB-4DEF-8C5E-2C3E8B38A373}" type="pres">
      <dgm:prSet presAssocID="{775798C2-8979-40EE-B639-E5C25495F1F7}" presName="parTx" presStyleLbl="revTx" presStyleIdx="1" presStyleCnt="6">
        <dgm:presLayoutVars>
          <dgm:chMax val="0"/>
          <dgm:chPref val="0"/>
        </dgm:presLayoutVars>
      </dgm:prSet>
      <dgm:spPr/>
    </dgm:pt>
    <dgm:pt modelId="{FA669736-CF34-4EDF-89CE-3BF0A5FD4F0C}" type="pres">
      <dgm:prSet presAssocID="{A545573F-0A7F-44B5-9691-3BAC8269FE27}" presName="sibTrans" presStyleCnt="0"/>
      <dgm:spPr/>
    </dgm:pt>
    <dgm:pt modelId="{35F3A02C-9C76-42B7-AE5B-EFA566B809AF}" type="pres">
      <dgm:prSet presAssocID="{3801EA27-8C78-45CB-BF33-0129DC46679E}" presName="compNode" presStyleCnt="0"/>
      <dgm:spPr/>
    </dgm:pt>
    <dgm:pt modelId="{F6EC36F5-0B0F-4742-9C9B-425633FD61AE}" type="pres">
      <dgm:prSet presAssocID="{3801EA27-8C78-45CB-BF33-0129DC46679E}" presName="bgRect" presStyleLbl="bgShp" presStyleIdx="2" presStyleCnt="6"/>
      <dgm:spPr/>
    </dgm:pt>
    <dgm:pt modelId="{C51B04AE-854F-4D65-9AEC-02D9F66EFB9F}" type="pres">
      <dgm:prSet presAssocID="{3801EA27-8C78-45CB-BF33-0129DC46679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E05C74D-B750-4A1C-A0F5-5FD099595972}" type="pres">
      <dgm:prSet presAssocID="{3801EA27-8C78-45CB-BF33-0129DC46679E}" presName="spaceRect" presStyleCnt="0"/>
      <dgm:spPr/>
    </dgm:pt>
    <dgm:pt modelId="{D84CE256-9A41-493E-B480-2E25785D5C71}" type="pres">
      <dgm:prSet presAssocID="{3801EA27-8C78-45CB-BF33-0129DC46679E}" presName="parTx" presStyleLbl="revTx" presStyleIdx="2" presStyleCnt="6">
        <dgm:presLayoutVars>
          <dgm:chMax val="0"/>
          <dgm:chPref val="0"/>
        </dgm:presLayoutVars>
      </dgm:prSet>
      <dgm:spPr/>
    </dgm:pt>
    <dgm:pt modelId="{228ED4CC-261A-48CF-96F1-5013C7587F87}" type="pres">
      <dgm:prSet presAssocID="{380CCC5E-005C-438E-9151-2DA2B34B539B}" presName="sibTrans" presStyleCnt="0"/>
      <dgm:spPr/>
    </dgm:pt>
    <dgm:pt modelId="{0718AD16-D121-4129-AC87-079FF5120D1B}" type="pres">
      <dgm:prSet presAssocID="{67224B4D-270C-4DF1-9987-3CD3FC0B3971}" presName="compNode" presStyleCnt="0"/>
      <dgm:spPr/>
    </dgm:pt>
    <dgm:pt modelId="{78BBEF17-733B-4A2E-B111-0341CD5C4E8D}" type="pres">
      <dgm:prSet presAssocID="{67224B4D-270C-4DF1-9987-3CD3FC0B3971}" presName="bgRect" presStyleLbl="bgShp" presStyleIdx="3" presStyleCnt="6"/>
      <dgm:spPr/>
    </dgm:pt>
    <dgm:pt modelId="{FCD3E0EB-050C-4260-8CD7-6AB864FC5C83}" type="pres">
      <dgm:prSet presAssocID="{67224B4D-270C-4DF1-9987-3CD3FC0B397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8795CF03-BBF8-40B1-BADA-364230AB4049}" type="pres">
      <dgm:prSet presAssocID="{67224B4D-270C-4DF1-9987-3CD3FC0B3971}" presName="spaceRect" presStyleCnt="0"/>
      <dgm:spPr/>
    </dgm:pt>
    <dgm:pt modelId="{1858D935-D01D-4FB3-86D3-1618013BDC30}" type="pres">
      <dgm:prSet presAssocID="{67224B4D-270C-4DF1-9987-3CD3FC0B3971}" presName="parTx" presStyleLbl="revTx" presStyleIdx="3" presStyleCnt="6">
        <dgm:presLayoutVars>
          <dgm:chMax val="0"/>
          <dgm:chPref val="0"/>
        </dgm:presLayoutVars>
      </dgm:prSet>
      <dgm:spPr/>
    </dgm:pt>
    <dgm:pt modelId="{FE31A9EA-1DE1-4B53-BE4C-66AAD2D07EB9}" type="pres">
      <dgm:prSet presAssocID="{9378DA28-1E85-4371-B1A4-B250A455EFE1}" presName="sibTrans" presStyleCnt="0"/>
      <dgm:spPr/>
    </dgm:pt>
    <dgm:pt modelId="{4BB54B9D-C08B-4CDB-BA81-85CC189E52D9}" type="pres">
      <dgm:prSet presAssocID="{28727406-94D9-4527-BD64-FD54CF77A7FB}" presName="compNode" presStyleCnt="0"/>
      <dgm:spPr/>
    </dgm:pt>
    <dgm:pt modelId="{C0539340-4B65-4659-9976-E79D78E7C7EA}" type="pres">
      <dgm:prSet presAssocID="{28727406-94D9-4527-BD64-FD54CF77A7FB}" presName="bgRect" presStyleLbl="bgShp" presStyleIdx="4" presStyleCnt="6"/>
      <dgm:spPr/>
    </dgm:pt>
    <dgm:pt modelId="{29475CD4-8980-4B3F-9685-1AE8A4567F29}" type="pres">
      <dgm:prSet presAssocID="{28727406-94D9-4527-BD64-FD54CF77A7F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29F0442F-E5E0-4018-9148-B88A58F8E544}" type="pres">
      <dgm:prSet presAssocID="{28727406-94D9-4527-BD64-FD54CF77A7FB}" presName="spaceRect" presStyleCnt="0"/>
      <dgm:spPr/>
    </dgm:pt>
    <dgm:pt modelId="{E0240E5D-72D2-42D9-A911-80BD01EB3225}" type="pres">
      <dgm:prSet presAssocID="{28727406-94D9-4527-BD64-FD54CF77A7FB}" presName="parTx" presStyleLbl="revTx" presStyleIdx="4" presStyleCnt="6">
        <dgm:presLayoutVars>
          <dgm:chMax val="0"/>
          <dgm:chPref val="0"/>
        </dgm:presLayoutVars>
      </dgm:prSet>
      <dgm:spPr/>
    </dgm:pt>
    <dgm:pt modelId="{7D178225-EB42-4B8A-BEC1-C28C52FD90F9}" type="pres">
      <dgm:prSet presAssocID="{9392BACC-B290-4420-BF98-2E1367B1C33B}" presName="sibTrans" presStyleCnt="0"/>
      <dgm:spPr/>
    </dgm:pt>
    <dgm:pt modelId="{021BAE5E-C648-4B76-A75A-F9099D41588D}" type="pres">
      <dgm:prSet presAssocID="{5BFE95C8-C756-4C77-A1A3-3EB77E870915}" presName="compNode" presStyleCnt="0"/>
      <dgm:spPr/>
    </dgm:pt>
    <dgm:pt modelId="{19F8A644-F071-469E-A1B2-C8F8DBCA10F9}" type="pres">
      <dgm:prSet presAssocID="{5BFE95C8-C756-4C77-A1A3-3EB77E870915}" presName="bgRect" presStyleLbl="bgShp" presStyleIdx="5" presStyleCnt="6"/>
      <dgm:spPr/>
    </dgm:pt>
    <dgm:pt modelId="{2363E4FC-6E47-4C91-8EA6-0012D5FA683B}" type="pres">
      <dgm:prSet presAssocID="{5BFE95C8-C756-4C77-A1A3-3EB77E87091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6CC49B9-2C28-489F-977E-ADEA80192685}" type="pres">
      <dgm:prSet presAssocID="{5BFE95C8-C756-4C77-A1A3-3EB77E870915}" presName="spaceRect" presStyleCnt="0"/>
      <dgm:spPr/>
    </dgm:pt>
    <dgm:pt modelId="{ECEF15C8-38F7-40E0-B8AF-0207DFF0AB80}" type="pres">
      <dgm:prSet presAssocID="{5BFE95C8-C756-4C77-A1A3-3EB77E87091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B2DFD02-9E42-4DAC-A0FF-270812FDC7CA}" type="presOf" srcId="{775798C2-8979-40EE-B639-E5C25495F1F7}" destId="{380912CD-4DBB-4DEF-8C5E-2C3E8B38A373}" srcOrd="0" destOrd="0" presId="urn:microsoft.com/office/officeart/2018/2/layout/IconVerticalSolidList"/>
    <dgm:cxn modelId="{136F9E0C-7493-44F9-B510-6029FE615EC7}" type="presOf" srcId="{643B7CBB-C7DD-4558-B5D7-CAC179F3370F}" destId="{CE2DC153-DC3B-4406-A6D8-D5D7868912EA}" srcOrd="0" destOrd="0" presId="urn:microsoft.com/office/officeart/2018/2/layout/IconVerticalSolidList"/>
    <dgm:cxn modelId="{FE8B040D-0D47-4A28-B539-CB79C334EF0A}" srcId="{B77E07C8-7BFD-446D-93FE-E560DE9595A0}" destId="{775798C2-8979-40EE-B639-E5C25495F1F7}" srcOrd="1" destOrd="0" parTransId="{709B30FF-8569-4316-82F1-7029BB65BF3F}" sibTransId="{A545573F-0A7F-44B5-9691-3BAC8269FE27}"/>
    <dgm:cxn modelId="{2E09E837-3A5A-4CBC-899F-F21C70714C48}" srcId="{B77E07C8-7BFD-446D-93FE-E560DE9595A0}" destId="{28727406-94D9-4527-BD64-FD54CF77A7FB}" srcOrd="4" destOrd="0" parTransId="{5B4666A9-DB25-4585-94FA-DA38D079F9A3}" sibTransId="{9392BACC-B290-4420-BF98-2E1367B1C33B}"/>
    <dgm:cxn modelId="{3B6B4E6C-4D40-4340-92CA-D4797567E9A3}" srcId="{B77E07C8-7BFD-446D-93FE-E560DE9595A0}" destId="{643B7CBB-C7DD-4558-B5D7-CAC179F3370F}" srcOrd="0" destOrd="0" parTransId="{0B0A48A9-1029-448A-A3DC-91031525C19D}" sibTransId="{60B6189D-9976-43EB-B339-2ADF74513692}"/>
    <dgm:cxn modelId="{7EF90A71-D2C6-42CB-B862-CBF2B005A290}" srcId="{B77E07C8-7BFD-446D-93FE-E560DE9595A0}" destId="{3801EA27-8C78-45CB-BF33-0129DC46679E}" srcOrd="2" destOrd="0" parTransId="{CFBC3972-0030-4B4E-88C6-38C3688C76E6}" sibTransId="{380CCC5E-005C-438E-9151-2DA2B34B539B}"/>
    <dgm:cxn modelId="{9B1F8777-3D1C-4A70-892D-7F152A538750}" srcId="{B77E07C8-7BFD-446D-93FE-E560DE9595A0}" destId="{5BFE95C8-C756-4C77-A1A3-3EB77E870915}" srcOrd="5" destOrd="0" parTransId="{3F612627-1796-481B-AF65-A32D574A0BF7}" sibTransId="{749141A6-1FF8-4483-B83A-6BEFC2B5E27B}"/>
    <dgm:cxn modelId="{67447D8D-6157-426D-B378-54C0300E36CA}" type="presOf" srcId="{67224B4D-270C-4DF1-9987-3CD3FC0B3971}" destId="{1858D935-D01D-4FB3-86D3-1618013BDC30}" srcOrd="0" destOrd="0" presId="urn:microsoft.com/office/officeart/2018/2/layout/IconVerticalSolidList"/>
    <dgm:cxn modelId="{FFCF2CA0-EEB3-48B9-963D-40A971E6DF33}" type="presOf" srcId="{5BFE95C8-C756-4C77-A1A3-3EB77E870915}" destId="{ECEF15C8-38F7-40E0-B8AF-0207DFF0AB80}" srcOrd="0" destOrd="0" presId="urn:microsoft.com/office/officeart/2018/2/layout/IconVerticalSolidList"/>
    <dgm:cxn modelId="{B047B2A4-7572-4094-A47E-B5663232F0FF}" srcId="{B77E07C8-7BFD-446D-93FE-E560DE9595A0}" destId="{67224B4D-270C-4DF1-9987-3CD3FC0B3971}" srcOrd="3" destOrd="0" parTransId="{E25E08B0-6F03-41A0-B001-107C138B956C}" sibTransId="{9378DA28-1E85-4371-B1A4-B250A455EFE1}"/>
    <dgm:cxn modelId="{B969F3AB-C67D-4F8A-80A6-6F9A3094EDC5}" type="presOf" srcId="{B77E07C8-7BFD-446D-93FE-E560DE9595A0}" destId="{474F22CC-E47B-44A6-834F-2A82F4A4B803}" srcOrd="0" destOrd="0" presId="urn:microsoft.com/office/officeart/2018/2/layout/IconVerticalSolidList"/>
    <dgm:cxn modelId="{7E79EFCA-5F59-44A0-AE25-6F1E88228AC0}" type="presOf" srcId="{3801EA27-8C78-45CB-BF33-0129DC46679E}" destId="{D84CE256-9A41-493E-B480-2E25785D5C71}" srcOrd="0" destOrd="0" presId="urn:microsoft.com/office/officeart/2018/2/layout/IconVerticalSolidList"/>
    <dgm:cxn modelId="{306B7DF5-D74A-47EE-A156-EF8B6FA274A2}" type="presOf" srcId="{28727406-94D9-4527-BD64-FD54CF77A7FB}" destId="{E0240E5D-72D2-42D9-A911-80BD01EB3225}" srcOrd="0" destOrd="0" presId="urn:microsoft.com/office/officeart/2018/2/layout/IconVerticalSolidList"/>
    <dgm:cxn modelId="{92731596-332B-409A-88FE-B118172C69DF}" type="presParOf" srcId="{474F22CC-E47B-44A6-834F-2A82F4A4B803}" destId="{C3FA1706-1A94-4D4E-BC14-36478115628E}" srcOrd="0" destOrd="0" presId="urn:microsoft.com/office/officeart/2018/2/layout/IconVerticalSolidList"/>
    <dgm:cxn modelId="{620D97BE-E072-40BA-B386-157BC37A0035}" type="presParOf" srcId="{C3FA1706-1A94-4D4E-BC14-36478115628E}" destId="{491AB7C5-42F0-4638-AB3D-1EF1C40473D6}" srcOrd="0" destOrd="0" presId="urn:microsoft.com/office/officeart/2018/2/layout/IconVerticalSolidList"/>
    <dgm:cxn modelId="{4F38D9C3-3814-4153-AB4E-45B992D28768}" type="presParOf" srcId="{C3FA1706-1A94-4D4E-BC14-36478115628E}" destId="{BFD9A529-420B-42C5-93AC-B55CAC93D8D6}" srcOrd="1" destOrd="0" presId="urn:microsoft.com/office/officeart/2018/2/layout/IconVerticalSolidList"/>
    <dgm:cxn modelId="{7284B5C7-5357-4F20-8D16-CB0DC2CD8848}" type="presParOf" srcId="{C3FA1706-1A94-4D4E-BC14-36478115628E}" destId="{E6786879-D841-4E1C-896C-5C1E75978E26}" srcOrd="2" destOrd="0" presId="urn:microsoft.com/office/officeart/2018/2/layout/IconVerticalSolidList"/>
    <dgm:cxn modelId="{7045C3D3-A6FA-43E5-8B68-A63657ED008D}" type="presParOf" srcId="{C3FA1706-1A94-4D4E-BC14-36478115628E}" destId="{CE2DC153-DC3B-4406-A6D8-D5D7868912EA}" srcOrd="3" destOrd="0" presId="urn:microsoft.com/office/officeart/2018/2/layout/IconVerticalSolidList"/>
    <dgm:cxn modelId="{F371C014-F977-4904-A5D8-536D832E82BC}" type="presParOf" srcId="{474F22CC-E47B-44A6-834F-2A82F4A4B803}" destId="{AC7EA264-DD5C-4963-B196-8AAE9609581E}" srcOrd="1" destOrd="0" presId="urn:microsoft.com/office/officeart/2018/2/layout/IconVerticalSolidList"/>
    <dgm:cxn modelId="{AF58B0D4-31D1-419A-AB0A-462B85ABF3DA}" type="presParOf" srcId="{474F22CC-E47B-44A6-834F-2A82F4A4B803}" destId="{BC37D74F-D333-4ADA-823B-DDE5C721E2D8}" srcOrd="2" destOrd="0" presId="urn:microsoft.com/office/officeart/2018/2/layout/IconVerticalSolidList"/>
    <dgm:cxn modelId="{5A8B1A18-EADA-48F1-8FAE-136310FA9F3D}" type="presParOf" srcId="{BC37D74F-D333-4ADA-823B-DDE5C721E2D8}" destId="{ED6E8772-D714-4C1B-A8C4-D045CFBBDAE2}" srcOrd="0" destOrd="0" presId="urn:microsoft.com/office/officeart/2018/2/layout/IconVerticalSolidList"/>
    <dgm:cxn modelId="{93AA57FA-ADCA-44C0-BBD2-933049F72685}" type="presParOf" srcId="{BC37D74F-D333-4ADA-823B-DDE5C721E2D8}" destId="{5C433FC5-5EC7-432B-ADF9-649DD07DB3B8}" srcOrd="1" destOrd="0" presId="urn:microsoft.com/office/officeart/2018/2/layout/IconVerticalSolidList"/>
    <dgm:cxn modelId="{F017AA1B-F80E-41CE-894F-FB3854987373}" type="presParOf" srcId="{BC37D74F-D333-4ADA-823B-DDE5C721E2D8}" destId="{2759101F-BFFD-4537-AD8B-B4ADDF5BC9A1}" srcOrd="2" destOrd="0" presId="urn:microsoft.com/office/officeart/2018/2/layout/IconVerticalSolidList"/>
    <dgm:cxn modelId="{570EB607-4F95-4493-9B52-B7822BD4F593}" type="presParOf" srcId="{BC37D74F-D333-4ADA-823B-DDE5C721E2D8}" destId="{380912CD-4DBB-4DEF-8C5E-2C3E8B38A373}" srcOrd="3" destOrd="0" presId="urn:microsoft.com/office/officeart/2018/2/layout/IconVerticalSolidList"/>
    <dgm:cxn modelId="{45D873FF-2146-49E3-B875-0F2F0A599EA3}" type="presParOf" srcId="{474F22CC-E47B-44A6-834F-2A82F4A4B803}" destId="{FA669736-CF34-4EDF-89CE-3BF0A5FD4F0C}" srcOrd="3" destOrd="0" presId="urn:microsoft.com/office/officeart/2018/2/layout/IconVerticalSolidList"/>
    <dgm:cxn modelId="{D78E5E97-E477-478E-A095-9059C46B3AA0}" type="presParOf" srcId="{474F22CC-E47B-44A6-834F-2A82F4A4B803}" destId="{35F3A02C-9C76-42B7-AE5B-EFA566B809AF}" srcOrd="4" destOrd="0" presId="urn:microsoft.com/office/officeart/2018/2/layout/IconVerticalSolidList"/>
    <dgm:cxn modelId="{6BA8EBEF-6B3F-43AB-BBEE-2781C35FF580}" type="presParOf" srcId="{35F3A02C-9C76-42B7-AE5B-EFA566B809AF}" destId="{F6EC36F5-0B0F-4742-9C9B-425633FD61AE}" srcOrd="0" destOrd="0" presId="urn:microsoft.com/office/officeart/2018/2/layout/IconVerticalSolidList"/>
    <dgm:cxn modelId="{98F2EE24-F232-44CD-8E1C-519949E5195B}" type="presParOf" srcId="{35F3A02C-9C76-42B7-AE5B-EFA566B809AF}" destId="{C51B04AE-854F-4D65-9AEC-02D9F66EFB9F}" srcOrd="1" destOrd="0" presId="urn:microsoft.com/office/officeart/2018/2/layout/IconVerticalSolidList"/>
    <dgm:cxn modelId="{9E8A669F-1A95-4531-99F6-8F09A3BBEC2D}" type="presParOf" srcId="{35F3A02C-9C76-42B7-AE5B-EFA566B809AF}" destId="{6E05C74D-B750-4A1C-A0F5-5FD099595972}" srcOrd="2" destOrd="0" presId="urn:microsoft.com/office/officeart/2018/2/layout/IconVerticalSolidList"/>
    <dgm:cxn modelId="{CF49B85F-017F-46C5-ABB9-1051D6053182}" type="presParOf" srcId="{35F3A02C-9C76-42B7-AE5B-EFA566B809AF}" destId="{D84CE256-9A41-493E-B480-2E25785D5C71}" srcOrd="3" destOrd="0" presId="urn:microsoft.com/office/officeart/2018/2/layout/IconVerticalSolidList"/>
    <dgm:cxn modelId="{13617A73-0BF7-486B-A023-202E9CFC36D1}" type="presParOf" srcId="{474F22CC-E47B-44A6-834F-2A82F4A4B803}" destId="{228ED4CC-261A-48CF-96F1-5013C7587F87}" srcOrd="5" destOrd="0" presId="urn:microsoft.com/office/officeart/2018/2/layout/IconVerticalSolidList"/>
    <dgm:cxn modelId="{81B5A0C5-27F5-42F1-AA0B-7E67688AC955}" type="presParOf" srcId="{474F22CC-E47B-44A6-834F-2A82F4A4B803}" destId="{0718AD16-D121-4129-AC87-079FF5120D1B}" srcOrd="6" destOrd="0" presId="urn:microsoft.com/office/officeart/2018/2/layout/IconVerticalSolidList"/>
    <dgm:cxn modelId="{8370A072-9453-4044-8739-65C380E0C065}" type="presParOf" srcId="{0718AD16-D121-4129-AC87-079FF5120D1B}" destId="{78BBEF17-733B-4A2E-B111-0341CD5C4E8D}" srcOrd="0" destOrd="0" presId="urn:microsoft.com/office/officeart/2018/2/layout/IconVerticalSolidList"/>
    <dgm:cxn modelId="{4845E4CC-AFAC-497C-8DA7-F2E897F1D7C5}" type="presParOf" srcId="{0718AD16-D121-4129-AC87-079FF5120D1B}" destId="{FCD3E0EB-050C-4260-8CD7-6AB864FC5C83}" srcOrd="1" destOrd="0" presId="urn:microsoft.com/office/officeart/2018/2/layout/IconVerticalSolidList"/>
    <dgm:cxn modelId="{9119081C-3256-4F73-9588-731F28EDDD7D}" type="presParOf" srcId="{0718AD16-D121-4129-AC87-079FF5120D1B}" destId="{8795CF03-BBF8-40B1-BADA-364230AB4049}" srcOrd="2" destOrd="0" presId="urn:microsoft.com/office/officeart/2018/2/layout/IconVerticalSolidList"/>
    <dgm:cxn modelId="{3A581E85-1425-4E28-96CE-86A171E58D14}" type="presParOf" srcId="{0718AD16-D121-4129-AC87-079FF5120D1B}" destId="{1858D935-D01D-4FB3-86D3-1618013BDC30}" srcOrd="3" destOrd="0" presId="urn:microsoft.com/office/officeart/2018/2/layout/IconVerticalSolidList"/>
    <dgm:cxn modelId="{639222FB-1F5C-40C5-9BCC-83F71FA90C39}" type="presParOf" srcId="{474F22CC-E47B-44A6-834F-2A82F4A4B803}" destId="{FE31A9EA-1DE1-4B53-BE4C-66AAD2D07EB9}" srcOrd="7" destOrd="0" presId="urn:microsoft.com/office/officeart/2018/2/layout/IconVerticalSolidList"/>
    <dgm:cxn modelId="{27882C8D-BAB9-4F14-AB1E-7A3D96F3DB20}" type="presParOf" srcId="{474F22CC-E47B-44A6-834F-2A82F4A4B803}" destId="{4BB54B9D-C08B-4CDB-BA81-85CC189E52D9}" srcOrd="8" destOrd="0" presId="urn:microsoft.com/office/officeart/2018/2/layout/IconVerticalSolidList"/>
    <dgm:cxn modelId="{0A1204A7-46A3-4933-8CFA-39EF772B6BE1}" type="presParOf" srcId="{4BB54B9D-C08B-4CDB-BA81-85CC189E52D9}" destId="{C0539340-4B65-4659-9976-E79D78E7C7EA}" srcOrd="0" destOrd="0" presId="urn:microsoft.com/office/officeart/2018/2/layout/IconVerticalSolidList"/>
    <dgm:cxn modelId="{34A87D29-D3F4-4A44-983A-D8F9C14474CF}" type="presParOf" srcId="{4BB54B9D-C08B-4CDB-BA81-85CC189E52D9}" destId="{29475CD4-8980-4B3F-9685-1AE8A4567F29}" srcOrd="1" destOrd="0" presId="urn:microsoft.com/office/officeart/2018/2/layout/IconVerticalSolidList"/>
    <dgm:cxn modelId="{8845FF2B-9E23-4FBC-8E17-DFB51E9F9151}" type="presParOf" srcId="{4BB54B9D-C08B-4CDB-BA81-85CC189E52D9}" destId="{29F0442F-E5E0-4018-9148-B88A58F8E544}" srcOrd="2" destOrd="0" presId="urn:microsoft.com/office/officeart/2018/2/layout/IconVerticalSolidList"/>
    <dgm:cxn modelId="{0C3EEC7B-33EF-465D-AA6E-9D92AAB79A3D}" type="presParOf" srcId="{4BB54B9D-C08B-4CDB-BA81-85CC189E52D9}" destId="{E0240E5D-72D2-42D9-A911-80BD01EB3225}" srcOrd="3" destOrd="0" presId="urn:microsoft.com/office/officeart/2018/2/layout/IconVerticalSolidList"/>
    <dgm:cxn modelId="{A0A41251-B453-4572-A4E9-B91AC212471C}" type="presParOf" srcId="{474F22CC-E47B-44A6-834F-2A82F4A4B803}" destId="{7D178225-EB42-4B8A-BEC1-C28C52FD90F9}" srcOrd="9" destOrd="0" presId="urn:microsoft.com/office/officeart/2018/2/layout/IconVerticalSolidList"/>
    <dgm:cxn modelId="{A5D0C68E-B1E8-45F1-8A13-66EE087C3044}" type="presParOf" srcId="{474F22CC-E47B-44A6-834F-2A82F4A4B803}" destId="{021BAE5E-C648-4B76-A75A-F9099D41588D}" srcOrd="10" destOrd="0" presId="urn:microsoft.com/office/officeart/2018/2/layout/IconVerticalSolidList"/>
    <dgm:cxn modelId="{F014B41F-CA8C-4DCE-A43D-3973A615A3BE}" type="presParOf" srcId="{021BAE5E-C648-4B76-A75A-F9099D41588D}" destId="{19F8A644-F071-469E-A1B2-C8F8DBCA10F9}" srcOrd="0" destOrd="0" presId="urn:microsoft.com/office/officeart/2018/2/layout/IconVerticalSolidList"/>
    <dgm:cxn modelId="{ED580E5F-0FF8-4288-A69B-EC8BFD9D98C4}" type="presParOf" srcId="{021BAE5E-C648-4B76-A75A-F9099D41588D}" destId="{2363E4FC-6E47-4C91-8EA6-0012D5FA683B}" srcOrd="1" destOrd="0" presId="urn:microsoft.com/office/officeart/2018/2/layout/IconVerticalSolidList"/>
    <dgm:cxn modelId="{54F1EB4B-D3EE-435F-B9F4-884724377BF2}" type="presParOf" srcId="{021BAE5E-C648-4B76-A75A-F9099D41588D}" destId="{86CC49B9-2C28-489F-977E-ADEA80192685}" srcOrd="2" destOrd="0" presId="urn:microsoft.com/office/officeart/2018/2/layout/IconVerticalSolidList"/>
    <dgm:cxn modelId="{C01173CB-028D-44A0-B86E-B251CE4E7035}" type="presParOf" srcId="{021BAE5E-C648-4B76-A75A-F9099D41588D}" destId="{ECEF15C8-38F7-40E0-B8AF-0207DFF0AB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A8BF86-B4B2-4B31-9111-766505D0574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72E2958-5942-4915-B6B3-1905C3ABDB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Jaccard overlap between prior boxes and true boxes</a:t>
          </a:r>
        </a:p>
      </dgm:t>
    </dgm:pt>
    <dgm:pt modelId="{F5B6E439-E666-4805-AFC5-DFB2632BC888}" type="parTrans" cxnId="{3286D9E3-720A-4269-B76E-BF6C3F6C9075}">
      <dgm:prSet/>
      <dgm:spPr/>
      <dgm:t>
        <a:bodyPr/>
        <a:lstStyle/>
        <a:p>
          <a:endParaRPr lang="en-US"/>
        </a:p>
      </dgm:t>
    </dgm:pt>
    <dgm:pt modelId="{AC5ED294-28A4-4194-AEEB-D09096A22FB5}" type="sibTrans" cxnId="{3286D9E3-720A-4269-B76E-BF6C3F6C907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4100DD8-7FF6-4955-BB71-7A7B9267FE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Set as positive  for non background objects (may be lower than threshold)</a:t>
          </a:r>
        </a:p>
      </dgm:t>
    </dgm:pt>
    <dgm:pt modelId="{B375F251-A7FC-433D-8D31-8FE6201A5000}" type="parTrans" cxnId="{528E14DA-333B-4709-845B-F5152334601D}">
      <dgm:prSet/>
      <dgm:spPr/>
      <dgm:t>
        <a:bodyPr/>
        <a:lstStyle/>
        <a:p>
          <a:endParaRPr lang="en-US"/>
        </a:p>
      </dgm:t>
    </dgm:pt>
    <dgm:pt modelId="{02734B4F-FFA3-4CF9-83FC-7E644C6829FF}" type="sibTrans" cxnId="{528E14DA-333B-4709-845B-F5152334601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6EF3B6D-B944-4B4E-8573-AB7131F383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Loss = positive + hard negative</a:t>
          </a:r>
        </a:p>
      </dgm:t>
    </dgm:pt>
    <dgm:pt modelId="{E2F11651-9282-4F0C-B2B0-F9780A688E13}" type="parTrans" cxnId="{D4266562-1485-4828-8325-A61C22F35688}">
      <dgm:prSet/>
      <dgm:spPr/>
      <dgm:t>
        <a:bodyPr/>
        <a:lstStyle/>
        <a:p>
          <a:endParaRPr lang="en-US"/>
        </a:p>
      </dgm:t>
    </dgm:pt>
    <dgm:pt modelId="{1AC16DD2-5BCE-4A57-952C-4CE85E23A2F6}" type="sibTrans" cxnId="{D4266562-1485-4828-8325-A61C22F3568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CBB1D4-B75C-47BA-993A-28EF63BC53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Loss function = cross entropy loss</a:t>
          </a:r>
        </a:p>
      </dgm:t>
    </dgm:pt>
    <dgm:pt modelId="{1C043F6F-743F-4214-9979-1DF5A6276CB7}" type="parTrans" cxnId="{55143C4B-F8A7-4015-BB85-8CC725D17DB1}">
      <dgm:prSet/>
      <dgm:spPr/>
      <dgm:t>
        <a:bodyPr/>
        <a:lstStyle/>
        <a:p>
          <a:endParaRPr lang="en-US"/>
        </a:p>
      </dgm:t>
    </dgm:pt>
    <dgm:pt modelId="{7642AFFD-E933-4220-9817-2065E7C08C34}" type="sibTrans" cxnId="{55143C4B-F8A7-4015-BB85-8CC725D17DB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E24C66-CF68-4B19-A8F8-172A9A5845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number of hard negative = 3 * number of positive</a:t>
          </a:r>
        </a:p>
      </dgm:t>
    </dgm:pt>
    <dgm:pt modelId="{D931534B-4D87-411C-9A18-ADD9634743C8}" type="parTrans" cxnId="{DEDDCA35-1069-4D97-A452-9202875D9F9E}">
      <dgm:prSet/>
      <dgm:spPr/>
      <dgm:t>
        <a:bodyPr/>
        <a:lstStyle/>
        <a:p>
          <a:endParaRPr lang="en-US"/>
        </a:p>
      </dgm:t>
    </dgm:pt>
    <dgm:pt modelId="{A80E43EF-6205-46E2-A868-4247A8646FB5}" type="sibTrans" cxnId="{DEDDCA35-1069-4D97-A452-9202875D9F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474044-B391-4314-B56B-D7CBA0D3E5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Hard negative = most negative priors in each image ( Hard Negative Mining )  </a:t>
          </a:r>
        </a:p>
      </dgm:t>
    </dgm:pt>
    <dgm:pt modelId="{98023DB9-87D4-4ACD-8C98-8FE2D83B36F7}" type="parTrans" cxnId="{FB74A57B-888D-4BF7-ADEF-19D318231D7E}">
      <dgm:prSet/>
      <dgm:spPr/>
      <dgm:t>
        <a:bodyPr/>
        <a:lstStyle/>
        <a:p>
          <a:endParaRPr lang="en-US"/>
        </a:p>
      </dgm:t>
    </dgm:pt>
    <dgm:pt modelId="{7F99644B-05CB-4417-ABC3-3B890605BAF6}" type="sibTrans" cxnId="{FB74A57B-888D-4BF7-ADEF-19D318231D7E}">
      <dgm:prSet/>
      <dgm:spPr/>
      <dgm:t>
        <a:bodyPr/>
        <a:lstStyle/>
        <a:p>
          <a:endParaRPr lang="en-US"/>
        </a:p>
      </dgm:t>
    </dgm:pt>
    <dgm:pt modelId="{BB74BE5B-12E4-4944-88A0-5522AB40C0CE}" type="pres">
      <dgm:prSet presAssocID="{A4A8BF86-B4B2-4B31-9111-766505D0574B}" presName="root" presStyleCnt="0">
        <dgm:presLayoutVars>
          <dgm:dir/>
          <dgm:resizeHandles val="exact"/>
        </dgm:presLayoutVars>
      </dgm:prSet>
      <dgm:spPr/>
    </dgm:pt>
    <dgm:pt modelId="{E10DEEA9-0821-4776-A368-F1CDB94D7161}" type="pres">
      <dgm:prSet presAssocID="{A4A8BF86-B4B2-4B31-9111-766505D0574B}" presName="container" presStyleCnt="0">
        <dgm:presLayoutVars>
          <dgm:dir/>
          <dgm:resizeHandles val="exact"/>
        </dgm:presLayoutVars>
      </dgm:prSet>
      <dgm:spPr/>
    </dgm:pt>
    <dgm:pt modelId="{93CD2DC7-6C3D-49E4-96AB-4FC9C130BD86}" type="pres">
      <dgm:prSet presAssocID="{572E2958-5942-4915-B6B3-1905C3ABDB64}" presName="compNode" presStyleCnt="0"/>
      <dgm:spPr/>
    </dgm:pt>
    <dgm:pt modelId="{34ABADDE-93CD-46EA-B704-7B901A7EC04E}" type="pres">
      <dgm:prSet presAssocID="{572E2958-5942-4915-B6B3-1905C3ABDB64}" presName="iconBgRect" presStyleLbl="bgShp" presStyleIdx="0" presStyleCnt="6"/>
      <dgm:spPr/>
    </dgm:pt>
    <dgm:pt modelId="{89120362-C15D-4E6B-8170-EE8A69BE1D27}" type="pres">
      <dgm:prSet presAssocID="{572E2958-5942-4915-B6B3-1905C3ABDB6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695852C-91A9-4A74-841C-3C344180739C}" type="pres">
      <dgm:prSet presAssocID="{572E2958-5942-4915-B6B3-1905C3ABDB64}" presName="spaceRect" presStyleCnt="0"/>
      <dgm:spPr/>
    </dgm:pt>
    <dgm:pt modelId="{97E50F9D-1A85-4DE1-8B81-F653DEC1232C}" type="pres">
      <dgm:prSet presAssocID="{572E2958-5942-4915-B6B3-1905C3ABDB64}" presName="textRect" presStyleLbl="revTx" presStyleIdx="0" presStyleCnt="6">
        <dgm:presLayoutVars>
          <dgm:chMax val="1"/>
          <dgm:chPref val="1"/>
        </dgm:presLayoutVars>
      </dgm:prSet>
      <dgm:spPr/>
    </dgm:pt>
    <dgm:pt modelId="{615BE787-5441-46A5-A850-DEF0EA0F5BAD}" type="pres">
      <dgm:prSet presAssocID="{AC5ED294-28A4-4194-AEEB-D09096A22FB5}" presName="sibTrans" presStyleLbl="sibTrans2D1" presStyleIdx="0" presStyleCnt="0"/>
      <dgm:spPr/>
    </dgm:pt>
    <dgm:pt modelId="{57B66962-416E-4DC3-B628-57D3EA46822A}" type="pres">
      <dgm:prSet presAssocID="{D4100DD8-7FF6-4955-BB71-7A7B9267FECE}" presName="compNode" presStyleCnt="0"/>
      <dgm:spPr/>
    </dgm:pt>
    <dgm:pt modelId="{5B241711-0483-4117-B348-92B227B2D5A3}" type="pres">
      <dgm:prSet presAssocID="{D4100DD8-7FF6-4955-BB71-7A7B9267FECE}" presName="iconBgRect" presStyleLbl="bgShp" presStyleIdx="1" presStyleCnt="6"/>
      <dgm:spPr/>
    </dgm:pt>
    <dgm:pt modelId="{EBB89F3C-3EF9-4F1E-89A4-FA22FE0933E6}" type="pres">
      <dgm:prSet presAssocID="{D4100DD8-7FF6-4955-BB71-7A7B9267FEC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DC401A3A-9572-4146-BC15-C2C14F15827A}" type="pres">
      <dgm:prSet presAssocID="{D4100DD8-7FF6-4955-BB71-7A7B9267FECE}" presName="spaceRect" presStyleCnt="0"/>
      <dgm:spPr/>
    </dgm:pt>
    <dgm:pt modelId="{2414E878-4C94-4E26-BB20-B094C7988DAB}" type="pres">
      <dgm:prSet presAssocID="{D4100DD8-7FF6-4955-BB71-7A7B9267FECE}" presName="textRect" presStyleLbl="revTx" presStyleIdx="1" presStyleCnt="6">
        <dgm:presLayoutVars>
          <dgm:chMax val="1"/>
          <dgm:chPref val="1"/>
        </dgm:presLayoutVars>
      </dgm:prSet>
      <dgm:spPr/>
    </dgm:pt>
    <dgm:pt modelId="{12D6CAF6-2D80-45A6-B3AF-1BCFB4F6C880}" type="pres">
      <dgm:prSet presAssocID="{02734B4F-FFA3-4CF9-83FC-7E644C6829FF}" presName="sibTrans" presStyleLbl="sibTrans2D1" presStyleIdx="0" presStyleCnt="0"/>
      <dgm:spPr/>
    </dgm:pt>
    <dgm:pt modelId="{4537F9F5-8398-49E8-A56C-4F6887235986}" type="pres">
      <dgm:prSet presAssocID="{F6EF3B6D-B944-4B4E-8573-AB7131F38357}" presName="compNode" presStyleCnt="0"/>
      <dgm:spPr/>
    </dgm:pt>
    <dgm:pt modelId="{A466D71A-5BE5-46E7-A4E7-F29C11509B36}" type="pres">
      <dgm:prSet presAssocID="{F6EF3B6D-B944-4B4E-8573-AB7131F38357}" presName="iconBgRect" presStyleLbl="bgShp" presStyleIdx="2" presStyleCnt="6"/>
      <dgm:spPr/>
    </dgm:pt>
    <dgm:pt modelId="{CBBD81E8-3A15-4CAA-AF21-50B372E30BF1}" type="pres">
      <dgm:prSet presAssocID="{F6EF3B6D-B944-4B4E-8573-AB7131F3835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E35871E2-52F4-40DE-A01C-04D363269A54}" type="pres">
      <dgm:prSet presAssocID="{F6EF3B6D-B944-4B4E-8573-AB7131F38357}" presName="spaceRect" presStyleCnt="0"/>
      <dgm:spPr/>
    </dgm:pt>
    <dgm:pt modelId="{67B4F92F-D691-4A86-AFA0-A2DF7DEDFE8D}" type="pres">
      <dgm:prSet presAssocID="{F6EF3B6D-B944-4B4E-8573-AB7131F38357}" presName="textRect" presStyleLbl="revTx" presStyleIdx="2" presStyleCnt="6">
        <dgm:presLayoutVars>
          <dgm:chMax val="1"/>
          <dgm:chPref val="1"/>
        </dgm:presLayoutVars>
      </dgm:prSet>
      <dgm:spPr/>
    </dgm:pt>
    <dgm:pt modelId="{3DF7EC62-BC27-4A2C-8C61-9FB11CC3204E}" type="pres">
      <dgm:prSet presAssocID="{1AC16DD2-5BCE-4A57-952C-4CE85E23A2F6}" presName="sibTrans" presStyleLbl="sibTrans2D1" presStyleIdx="0" presStyleCnt="0"/>
      <dgm:spPr/>
    </dgm:pt>
    <dgm:pt modelId="{EFF6B175-5CA5-4E07-AD37-BD342A47276C}" type="pres">
      <dgm:prSet presAssocID="{15CBB1D4-B75C-47BA-993A-28EF63BC5339}" presName="compNode" presStyleCnt="0"/>
      <dgm:spPr/>
    </dgm:pt>
    <dgm:pt modelId="{C06253B5-980A-48A2-8E46-71EF9FED577E}" type="pres">
      <dgm:prSet presAssocID="{15CBB1D4-B75C-47BA-993A-28EF63BC5339}" presName="iconBgRect" presStyleLbl="bgShp" presStyleIdx="3" presStyleCnt="6"/>
      <dgm:spPr/>
    </dgm:pt>
    <dgm:pt modelId="{FA73320B-FEE0-4511-906B-FB86DB51AB32}" type="pres">
      <dgm:prSet presAssocID="{15CBB1D4-B75C-47BA-993A-28EF63BC533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29E6381-7355-49A5-95A1-DA88C9ABDD86}" type="pres">
      <dgm:prSet presAssocID="{15CBB1D4-B75C-47BA-993A-28EF63BC5339}" presName="spaceRect" presStyleCnt="0"/>
      <dgm:spPr/>
    </dgm:pt>
    <dgm:pt modelId="{B2434CD9-F736-4C43-89F9-830979072421}" type="pres">
      <dgm:prSet presAssocID="{15CBB1D4-B75C-47BA-993A-28EF63BC5339}" presName="textRect" presStyleLbl="revTx" presStyleIdx="3" presStyleCnt="6">
        <dgm:presLayoutVars>
          <dgm:chMax val="1"/>
          <dgm:chPref val="1"/>
        </dgm:presLayoutVars>
      </dgm:prSet>
      <dgm:spPr/>
    </dgm:pt>
    <dgm:pt modelId="{AC3CCC02-F93D-4ED5-928C-A64EAF452226}" type="pres">
      <dgm:prSet presAssocID="{7642AFFD-E933-4220-9817-2065E7C08C34}" presName="sibTrans" presStyleLbl="sibTrans2D1" presStyleIdx="0" presStyleCnt="0"/>
      <dgm:spPr/>
    </dgm:pt>
    <dgm:pt modelId="{63069FA1-6216-494A-AFD3-8B473786BA41}" type="pres">
      <dgm:prSet presAssocID="{86E24C66-CF68-4B19-A8F8-172A9A5845FC}" presName="compNode" presStyleCnt="0"/>
      <dgm:spPr/>
    </dgm:pt>
    <dgm:pt modelId="{8B7377DE-C241-406D-B96B-880E159E719E}" type="pres">
      <dgm:prSet presAssocID="{86E24C66-CF68-4B19-A8F8-172A9A5845FC}" presName="iconBgRect" presStyleLbl="bgShp" presStyleIdx="4" presStyleCnt="6"/>
      <dgm:spPr/>
    </dgm:pt>
    <dgm:pt modelId="{506FA885-EA73-44E3-877E-473043961E34}" type="pres">
      <dgm:prSet presAssocID="{86E24C66-CF68-4B19-A8F8-172A9A5845F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Solid Fill"/>
        </a:ext>
      </dgm:extLst>
    </dgm:pt>
    <dgm:pt modelId="{F157DB42-62D9-4223-98BB-9B67A10E6076}" type="pres">
      <dgm:prSet presAssocID="{86E24C66-CF68-4B19-A8F8-172A9A5845FC}" presName="spaceRect" presStyleCnt="0"/>
      <dgm:spPr/>
    </dgm:pt>
    <dgm:pt modelId="{1129FCEE-B9F0-4719-880A-AB755D49D247}" type="pres">
      <dgm:prSet presAssocID="{86E24C66-CF68-4B19-A8F8-172A9A5845FC}" presName="textRect" presStyleLbl="revTx" presStyleIdx="4" presStyleCnt="6">
        <dgm:presLayoutVars>
          <dgm:chMax val="1"/>
          <dgm:chPref val="1"/>
        </dgm:presLayoutVars>
      </dgm:prSet>
      <dgm:spPr/>
    </dgm:pt>
    <dgm:pt modelId="{12C5C122-7CD6-430C-B40A-50D7E370E990}" type="pres">
      <dgm:prSet presAssocID="{A80E43EF-6205-46E2-A868-4247A8646FB5}" presName="sibTrans" presStyleLbl="sibTrans2D1" presStyleIdx="0" presStyleCnt="0"/>
      <dgm:spPr/>
    </dgm:pt>
    <dgm:pt modelId="{23BE172E-348C-4F75-B44A-2BEFC030D0A7}" type="pres">
      <dgm:prSet presAssocID="{90474044-B391-4314-B56B-D7CBA0D3E5D4}" presName="compNode" presStyleCnt="0"/>
      <dgm:spPr/>
    </dgm:pt>
    <dgm:pt modelId="{360EA684-38C7-4996-A761-9A66A28F5EE0}" type="pres">
      <dgm:prSet presAssocID="{90474044-B391-4314-B56B-D7CBA0D3E5D4}" presName="iconBgRect" presStyleLbl="bgShp" presStyleIdx="5" presStyleCnt="6"/>
      <dgm:spPr/>
    </dgm:pt>
    <dgm:pt modelId="{40ECBADF-C039-4B74-9FCC-C1F0AA8E7533}" type="pres">
      <dgm:prSet presAssocID="{90474044-B391-4314-B56B-D7CBA0D3E5D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B71AEC66-2D32-42AF-9413-D0BFC8979F87}" type="pres">
      <dgm:prSet presAssocID="{90474044-B391-4314-B56B-D7CBA0D3E5D4}" presName="spaceRect" presStyleCnt="0"/>
      <dgm:spPr/>
    </dgm:pt>
    <dgm:pt modelId="{03F27776-BB29-4D59-B9D9-B4087046CB88}" type="pres">
      <dgm:prSet presAssocID="{90474044-B391-4314-B56B-D7CBA0D3E5D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D80AE0D-E138-4E6B-B289-EE29F56FF71F}" type="presOf" srcId="{7642AFFD-E933-4220-9817-2065E7C08C34}" destId="{AC3CCC02-F93D-4ED5-928C-A64EAF452226}" srcOrd="0" destOrd="0" presId="urn:microsoft.com/office/officeart/2018/2/layout/IconCircleList"/>
    <dgm:cxn modelId="{DEDDCA35-1069-4D97-A452-9202875D9F9E}" srcId="{A4A8BF86-B4B2-4B31-9111-766505D0574B}" destId="{86E24C66-CF68-4B19-A8F8-172A9A5845FC}" srcOrd="4" destOrd="0" parTransId="{D931534B-4D87-411C-9A18-ADD9634743C8}" sibTransId="{A80E43EF-6205-46E2-A868-4247A8646FB5}"/>
    <dgm:cxn modelId="{1B88DB40-114F-4FA6-82C4-2956E277FB50}" type="presOf" srcId="{AC5ED294-28A4-4194-AEEB-D09096A22FB5}" destId="{615BE787-5441-46A5-A850-DEF0EA0F5BAD}" srcOrd="0" destOrd="0" presId="urn:microsoft.com/office/officeart/2018/2/layout/IconCircleList"/>
    <dgm:cxn modelId="{D4266562-1485-4828-8325-A61C22F35688}" srcId="{A4A8BF86-B4B2-4B31-9111-766505D0574B}" destId="{F6EF3B6D-B944-4B4E-8573-AB7131F38357}" srcOrd="2" destOrd="0" parTransId="{E2F11651-9282-4F0C-B2B0-F9780A688E13}" sibTransId="{1AC16DD2-5BCE-4A57-952C-4CE85E23A2F6}"/>
    <dgm:cxn modelId="{15CACB66-9F42-428B-BF3E-21EDFCCC29E4}" type="presOf" srcId="{86E24C66-CF68-4B19-A8F8-172A9A5845FC}" destId="{1129FCEE-B9F0-4719-880A-AB755D49D247}" srcOrd="0" destOrd="0" presId="urn:microsoft.com/office/officeart/2018/2/layout/IconCircleList"/>
    <dgm:cxn modelId="{55143C4B-F8A7-4015-BB85-8CC725D17DB1}" srcId="{A4A8BF86-B4B2-4B31-9111-766505D0574B}" destId="{15CBB1D4-B75C-47BA-993A-28EF63BC5339}" srcOrd="3" destOrd="0" parTransId="{1C043F6F-743F-4214-9979-1DF5A6276CB7}" sibTransId="{7642AFFD-E933-4220-9817-2065E7C08C34}"/>
    <dgm:cxn modelId="{2E06C86E-B77A-42F3-B930-24650A526C7D}" type="presOf" srcId="{A4A8BF86-B4B2-4B31-9111-766505D0574B}" destId="{BB74BE5B-12E4-4944-88A0-5522AB40C0CE}" srcOrd="0" destOrd="0" presId="urn:microsoft.com/office/officeart/2018/2/layout/IconCircleList"/>
    <dgm:cxn modelId="{FB74A57B-888D-4BF7-ADEF-19D318231D7E}" srcId="{A4A8BF86-B4B2-4B31-9111-766505D0574B}" destId="{90474044-B391-4314-B56B-D7CBA0D3E5D4}" srcOrd="5" destOrd="0" parTransId="{98023DB9-87D4-4ACD-8C98-8FE2D83B36F7}" sibTransId="{7F99644B-05CB-4417-ABC3-3B890605BAF6}"/>
    <dgm:cxn modelId="{F1720B88-232A-400D-A74C-95193A758B80}" type="presOf" srcId="{02734B4F-FFA3-4CF9-83FC-7E644C6829FF}" destId="{12D6CAF6-2D80-45A6-B3AF-1BCFB4F6C880}" srcOrd="0" destOrd="0" presId="urn:microsoft.com/office/officeart/2018/2/layout/IconCircleList"/>
    <dgm:cxn modelId="{DABD4EA0-2070-4099-A329-E54E5D0EA802}" type="presOf" srcId="{15CBB1D4-B75C-47BA-993A-28EF63BC5339}" destId="{B2434CD9-F736-4C43-89F9-830979072421}" srcOrd="0" destOrd="0" presId="urn:microsoft.com/office/officeart/2018/2/layout/IconCircleList"/>
    <dgm:cxn modelId="{489D3CA2-13E3-479A-9908-C90980C0E760}" type="presOf" srcId="{1AC16DD2-5BCE-4A57-952C-4CE85E23A2F6}" destId="{3DF7EC62-BC27-4A2C-8C61-9FB11CC3204E}" srcOrd="0" destOrd="0" presId="urn:microsoft.com/office/officeart/2018/2/layout/IconCircleList"/>
    <dgm:cxn modelId="{956ED7C4-A70C-4307-B5AB-97A0D335B3A8}" type="presOf" srcId="{572E2958-5942-4915-B6B3-1905C3ABDB64}" destId="{97E50F9D-1A85-4DE1-8B81-F653DEC1232C}" srcOrd="0" destOrd="0" presId="urn:microsoft.com/office/officeart/2018/2/layout/IconCircleList"/>
    <dgm:cxn modelId="{4C083ED3-1013-4427-A64E-337C32B1CA7B}" type="presOf" srcId="{A80E43EF-6205-46E2-A868-4247A8646FB5}" destId="{12C5C122-7CD6-430C-B40A-50D7E370E990}" srcOrd="0" destOrd="0" presId="urn:microsoft.com/office/officeart/2018/2/layout/IconCircleList"/>
    <dgm:cxn modelId="{79042BD4-9291-4604-8E6E-720B911CB9DE}" type="presOf" srcId="{F6EF3B6D-B944-4B4E-8573-AB7131F38357}" destId="{67B4F92F-D691-4A86-AFA0-A2DF7DEDFE8D}" srcOrd="0" destOrd="0" presId="urn:microsoft.com/office/officeart/2018/2/layout/IconCircleList"/>
    <dgm:cxn modelId="{528E14DA-333B-4709-845B-F5152334601D}" srcId="{A4A8BF86-B4B2-4B31-9111-766505D0574B}" destId="{D4100DD8-7FF6-4955-BB71-7A7B9267FECE}" srcOrd="1" destOrd="0" parTransId="{B375F251-A7FC-433D-8D31-8FE6201A5000}" sibTransId="{02734B4F-FFA3-4CF9-83FC-7E644C6829FF}"/>
    <dgm:cxn modelId="{3286D9E3-720A-4269-B76E-BF6C3F6C9075}" srcId="{A4A8BF86-B4B2-4B31-9111-766505D0574B}" destId="{572E2958-5942-4915-B6B3-1905C3ABDB64}" srcOrd="0" destOrd="0" parTransId="{F5B6E439-E666-4805-AFC5-DFB2632BC888}" sibTransId="{AC5ED294-28A4-4194-AEEB-D09096A22FB5}"/>
    <dgm:cxn modelId="{70ADA8F4-48A1-438E-9FBA-3FB0E4B7A9B9}" type="presOf" srcId="{D4100DD8-7FF6-4955-BB71-7A7B9267FECE}" destId="{2414E878-4C94-4E26-BB20-B094C7988DAB}" srcOrd="0" destOrd="0" presId="urn:microsoft.com/office/officeart/2018/2/layout/IconCircleList"/>
    <dgm:cxn modelId="{11C052F9-6534-4651-855A-D41996DBA773}" type="presOf" srcId="{90474044-B391-4314-B56B-D7CBA0D3E5D4}" destId="{03F27776-BB29-4D59-B9D9-B4087046CB88}" srcOrd="0" destOrd="0" presId="urn:microsoft.com/office/officeart/2018/2/layout/IconCircleList"/>
    <dgm:cxn modelId="{A77C3A40-8001-4DF9-BB30-E68B7767C866}" type="presParOf" srcId="{BB74BE5B-12E4-4944-88A0-5522AB40C0CE}" destId="{E10DEEA9-0821-4776-A368-F1CDB94D7161}" srcOrd="0" destOrd="0" presId="urn:microsoft.com/office/officeart/2018/2/layout/IconCircleList"/>
    <dgm:cxn modelId="{FB826653-17C3-4DDE-B117-A13F77D0B3C9}" type="presParOf" srcId="{E10DEEA9-0821-4776-A368-F1CDB94D7161}" destId="{93CD2DC7-6C3D-49E4-96AB-4FC9C130BD86}" srcOrd="0" destOrd="0" presId="urn:microsoft.com/office/officeart/2018/2/layout/IconCircleList"/>
    <dgm:cxn modelId="{E562D58E-3B7F-44EE-9467-D67F57B6972D}" type="presParOf" srcId="{93CD2DC7-6C3D-49E4-96AB-4FC9C130BD86}" destId="{34ABADDE-93CD-46EA-B704-7B901A7EC04E}" srcOrd="0" destOrd="0" presId="urn:microsoft.com/office/officeart/2018/2/layout/IconCircleList"/>
    <dgm:cxn modelId="{1B2F0A52-288A-4EF8-B6C5-02EE8DFCF6DB}" type="presParOf" srcId="{93CD2DC7-6C3D-49E4-96AB-4FC9C130BD86}" destId="{89120362-C15D-4E6B-8170-EE8A69BE1D27}" srcOrd="1" destOrd="0" presId="urn:microsoft.com/office/officeart/2018/2/layout/IconCircleList"/>
    <dgm:cxn modelId="{8F2DF6F3-1448-4802-8520-4F08CD6CF08C}" type="presParOf" srcId="{93CD2DC7-6C3D-49E4-96AB-4FC9C130BD86}" destId="{4695852C-91A9-4A74-841C-3C344180739C}" srcOrd="2" destOrd="0" presId="urn:microsoft.com/office/officeart/2018/2/layout/IconCircleList"/>
    <dgm:cxn modelId="{4E3C8D43-72AB-401D-BBA9-84E0E14F883A}" type="presParOf" srcId="{93CD2DC7-6C3D-49E4-96AB-4FC9C130BD86}" destId="{97E50F9D-1A85-4DE1-8B81-F653DEC1232C}" srcOrd="3" destOrd="0" presId="urn:microsoft.com/office/officeart/2018/2/layout/IconCircleList"/>
    <dgm:cxn modelId="{9ADB3F90-2E83-4831-BDFE-CF9B98A36890}" type="presParOf" srcId="{E10DEEA9-0821-4776-A368-F1CDB94D7161}" destId="{615BE787-5441-46A5-A850-DEF0EA0F5BAD}" srcOrd="1" destOrd="0" presId="urn:microsoft.com/office/officeart/2018/2/layout/IconCircleList"/>
    <dgm:cxn modelId="{1043A08B-5C2A-4A39-A3EB-4199BEAE7CA1}" type="presParOf" srcId="{E10DEEA9-0821-4776-A368-F1CDB94D7161}" destId="{57B66962-416E-4DC3-B628-57D3EA46822A}" srcOrd="2" destOrd="0" presId="urn:microsoft.com/office/officeart/2018/2/layout/IconCircleList"/>
    <dgm:cxn modelId="{CEE72323-FCE5-41B4-B278-6E95C7412BDD}" type="presParOf" srcId="{57B66962-416E-4DC3-B628-57D3EA46822A}" destId="{5B241711-0483-4117-B348-92B227B2D5A3}" srcOrd="0" destOrd="0" presId="urn:microsoft.com/office/officeart/2018/2/layout/IconCircleList"/>
    <dgm:cxn modelId="{24D275F2-6C54-4634-A66F-CA3AD067EBA0}" type="presParOf" srcId="{57B66962-416E-4DC3-B628-57D3EA46822A}" destId="{EBB89F3C-3EF9-4F1E-89A4-FA22FE0933E6}" srcOrd="1" destOrd="0" presId="urn:microsoft.com/office/officeart/2018/2/layout/IconCircleList"/>
    <dgm:cxn modelId="{0307AC12-F5FA-4920-94A6-F7DB75CBF281}" type="presParOf" srcId="{57B66962-416E-4DC3-B628-57D3EA46822A}" destId="{DC401A3A-9572-4146-BC15-C2C14F15827A}" srcOrd="2" destOrd="0" presId="urn:microsoft.com/office/officeart/2018/2/layout/IconCircleList"/>
    <dgm:cxn modelId="{6F4BEFF2-2832-449C-971A-7DFBED89D7B2}" type="presParOf" srcId="{57B66962-416E-4DC3-B628-57D3EA46822A}" destId="{2414E878-4C94-4E26-BB20-B094C7988DAB}" srcOrd="3" destOrd="0" presId="urn:microsoft.com/office/officeart/2018/2/layout/IconCircleList"/>
    <dgm:cxn modelId="{92C6BAA9-F44C-4F95-B90F-B7A75277938A}" type="presParOf" srcId="{E10DEEA9-0821-4776-A368-F1CDB94D7161}" destId="{12D6CAF6-2D80-45A6-B3AF-1BCFB4F6C880}" srcOrd="3" destOrd="0" presId="urn:microsoft.com/office/officeart/2018/2/layout/IconCircleList"/>
    <dgm:cxn modelId="{69E90C50-17C4-40CB-A44F-5EB97F9B70F4}" type="presParOf" srcId="{E10DEEA9-0821-4776-A368-F1CDB94D7161}" destId="{4537F9F5-8398-49E8-A56C-4F6887235986}" srcOrd="4" destOrd="0" presId="urn:microsoft.com/office/officeart/2018/2/layout/IconCircleList"/>
    <dgm:cxn modelId="{7EA689E6-2139-478E-A884-3982C7A92997}" type="presParOf" srcId="{4537F9F5-8398-49E8-A56C-4F6887235986}" destId="{A466D71A-5BE5-46E7-A4E7-F29C11509B36}" srcOrd="0" destOrd="0" presId="urn:microsoft.com/office/officeart/2018/2/layout/IconCircleList"/>
    <dgm:cxn modelId="{F423A1D4-4499-4A08-9D83-CB391389EC92}" type="presParOf" srcId="{4537F9F5-8398-49E8-A56C-4F6887235986}" destId="{CBBD81E8-3A15-4CAA-AF21-50B372E30BF1}" srcOrd="1" destOrd="0" presId="urn:microsoft.com/office/officeart/2018/2/layout/IconCircleList"/>
    <dgm:cxn modelId="{AD67A1D7-696F-4A44-8637-FAEA18D1558D}" type="presParOf" srcId="{4537F9F5-8398-49E8-A56C-4F6887235986}" destId="{E35871E2-52F4-40DE-A01C-04D363269A54}" srcOrd="2" destOrd="0" presId="urn:microsoft.com/office/officeart/2018/2/layout/IconCircleList"/>
    <dgm:cxn modelId="{9161AD46-534B-4FE1-9835-6EB1ED2897A0}" type="presParOf" srcId="{4537F9F5-8398-49E8-A56C-4F6887235986}" destId="{67B4F92F-D691-4A86-AFA0-A2DF7DEDFE8D}" srcOrd="3" destOrd="0" presId="urn:microsoft.com/office/officeart/2018/2/layout/IconCircleList"/>
    <dgm:cxn modelId="{EBA214B4-9504-4299-A3DD-0E5D27563B32}" type="presParOf" srcId="{E10DEEA9-0821-4776-A368-F1CDB94D7161}" destId="{3DF7EC62-BC27-4A2C-8C61-9FB11CC3204E}" srcOrd="5" destOrd="0" presId="urn:microsoft.com/office/officeart/2018/2/layout/IconCircleList"/>
    <dgm:cxn modelId="{121DADC4-1354-49D8-9AF8-5695F52C303A}" type="presParOf" srcId="{E10DEEA9-0821-4776-A368-F1CDB94D7161}" destId="{EFF6B175-5CA5-4E07-AD37-BD342A47276C}" srcOrd="6" destOrd="0" presId="urn:microsoft.com/office/officeart/2018/2/layout/IconCircleList"/>
    <dgm:cxn modelId="{6FB5C584-D4DD-4E7C-AC30-FD6910794ED9}" type="presParOf" srcId="{EFF6B175-5CA5-4E07-AD37-BD342A47276C}" destId="{C06253B5-980A-48A2-8E46-71EF9FED577E}" srcOrd="0" destOrd="0" presId="urn:microsoft.com/office/officeart/2018/2/layout/IconCircleList"/>
    <dgm:cxn modelId="{FB174215-5DBE-4BD3-8180-07F87AB7AB49}" type="presParOf" srcId="{EFF6B175-5CA5-4E07-AD37-BD342A47276C}" destId="{FA73320B-FEE0-4511-906B-FB86DB51AB32}" srcOrd="1" destOrd="0" presId="urn:microsoft.com/office/officeart/2018/2/layout/IconCircleList"/>
    <dgm:cxn modelId="{77D1AE1E-635E-4AFB-A926-108EDE372F35}" type="presParOf" srcId="{EFF6B175-5CA5-4E07-AD37-BD342A47276C}" destId="{C29E6381-7355-49A5-95A1-DA88C9ABDD86}" srcOrd="2" destOrd="0" presId="urn:microsoft.com/office/officeart/2018/2/layout/IconCircleList"/>
    <dgm:cxn modelId="{7E611758-2940-474D-95D8-DC8740C510F9}" type="presParOf" srcId="{EFF6B175-5CA5-4E07-AD37-BD342A47276C}" destId="{B2434CD9-F736-4C43-89F9-830979072421}" srcOrd="3" destOrd="0" presId="urn:microsoft.com/office/officeart/2018/2/layout/IconCircleList"/>
    <dgm:cxn modelId="{CF92C749-F1EF-4F51-9BD1-A3D0DC1D3802}" type="presParOf" srcId="{E10DEEA9-0821-4776-A368-F1CDB94D7161}" destId="{AC3CCC02-F93D-4ED5-928C-A64EAF452226}" srcOrd="7" destOrd="0" presId="urn:microsoft.com/office/officeart/2018/2/layout/IconCircleList"/>
    <dgm:cxn modelId="{E378F177-1A40-4005-9D43-2229CE2AE57A}" type="presParOf" srcId="{E10DEEA9-0821-4776-A368-F1CDB94D7161}" destId="{63069FA1-6216-494A-AFD3-8B473786BA41}" srcOrd="8" destOrd="0" presId="urn:microsoft.com/office/officeart/2018/2/layout/IconCircleList"/>
    <dgm:cxn modelId="{529F7912-385D-4384-BD28-989EF6D7438D}" type="presParOf" srcId="{63069FA1-6216-494A-AFD3-8B473786BA41}" destId="{8B7377DE-C241-406D-B96B-880E159E719E}" srcOrd="0" destOrd="0" presId="urn:microsoft.com/office/officeart/2018/2/layout/IconCircleList"/>
    <dgm:cxn modelId="{FE6E0F0F-5E63-474E-8490-614283209DB7}" type="presParOf" srcId="{63069FA1-6216-494A-AFD3-8B473786BA41}" destId="{506FA885-EA73-44E3-877E-473043961E34}" srcOrd="1" destOrd="0" presId="urn:microsoft.com/office/officeart/2018/2/layout/IconCircleList"/>
    <dgm:cxn modelId="{B8A80082-F815-46E0-AD19-4BAE4D20DEB5}" type="presParOf" srcId="{63069FA1-6216-494A-AFD3-8B473786BA41}" destId="{F157DB42-62D9-4223-98BB-9B67A10E6076}" srcOrd="2" destOrd="0" presId="urn:microsoft.com/office/officeart/2018/2/layout/IconCircleList"/>
    <dgm:cxn modelId="{7ED70F87-6FB1-4E94-BDBD-9C05A815BFB2}" type="presParOf" srcId="{63069FA1-6216-494A-AFD3-8B473786BA41}" destId="{1129FCEE-B9F0-4719-880A-AB755D49D247}" srcOrd="3" destOrd="0" presId="urn:microsoft.com/office/officeart/2018/2/layout/IconCircleList"/>
    <dgm:cxn modelId="{6EB57463-BF58-4AB3-93A1-632BCDB71586}" type="presParOf" srcId="{E10DEEA9-0821-4776-A368-F1CDB94D7161}" destId="{12C5C122-7CD6-430C-B40A-50D7E370E990}" srcOrd="9" destOrd="0" presId="urn:microsoft.com/office/officeart/2018/2/layout/IconCircleList"/>
    <dgm:cxn modelId="{11C899DC-80BB-4390-9D74-C1A646329510}" type="presParOf" srcId="{E10DEEA9-0821-4776-A368-F1CDB94D7161}" destId="{23BE172E-348C-4F75-B44A-2BEFC030D0A7}" srcOrd="10" destOrd="0" presId="urn:microsoft.com/office/officeart/2018/2/layout/IconCircleList"/>
    <dgm:cxn modelId="{0E5D0AB5-A933-42FA-AE79-2B66391D8879}" type="presParOf" srcId="{23BE172E-348C-4F75-B44A-2BEFC030D0A7}" destId="{360EA684-38C7-4996-A761-9A66A28F5EE0}" srcOrd="0" destOrd="0" presId="urn:microsoft.com/office/officeart/2018/2/layout/IconCircleList"/>
    <dgm:cxn modelId="{72513C55-0C30-4596-9293-FCBE253D3691}" type="presParOf" srcId="{23BE172E-348C-4F75-B44A-2BEFC030D0A7}" destId="{40ECBADF-C039-4B74-9FCC-C1F0AA8E7533}" srcOrd="1" destOrd="0" presId="urn:microsoft.com/office/officeart/2018/2/layout/IconCircleList"/>
    <dgm:cxn modelId="{1A15A08F-3D03-4602-B3C4-D22D81052791}" type="presParOf" srcId="{23BE172E-348C-4F75-B44A-2BEFC030D0A7}" destId="{B71AEC66-2D32-42AF-9413-D0BFC8979F87}" srcOrd="2" destOrd="0" presId="urn:microsoft.com/office/officeart/2018/2/layout/IconCircleList"/>
    <dgm:cxn modelId="{AD5F1B85-9DB1-4F13-8AB3-CEDC170A35E1}" type="presParOf" srcId="{23BE172E-348C-4F75-B44A-2BEFC030D0A7}" destId="{03F27776-BB29-4D59-B9D9-B4087046CB8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6D0485-4F7F-4C6E-88BF-8523A21783B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F72A20F-604D-4732-8B20-3F33D305B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Point to the best checkpoint</a:t>
          </a:r>
        </a:p>
      </dgm:t>
    </dgm:pt>
    <dgm:pt modelId="{27769071-3480-483C-8A5E-4B74CD7B04A7}" type="parTrans" cxnId="{9853B184-8289-401B-BFA9-A3F43373659B}">
      <dgm:prSet/>
      <dgm:spPr/>
      <dgm:t>
        <a:bodyPr/>
        <a:lstStyle/>
        <a:p>
          <a:endParaRPr lang="en-US"/>
        </a:p>
      </dgm:t>
    </dgm:pt>
    <dgm:pt modelId="{B2F426CD-C2B1-4277-8081-368218F8E57C}" type="sibTrans" cxnId="{9853B184-8289-401B-BFA9-A3F43373659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AC763A2-5E36-4C6D-ACF2-EEBAFF1D09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Preprocess the images</a:t>
          </a:r>
        </a:p>
      </dgm:t>
    </dgm:pt>
    <dgm:pt modelId="{839D872B-AFF5-42C1-82EC-D4996468AC18}" type="parTrans" cxnId="{51922FBC-D01C-4365-A715-2F1D9D0A9C08}">
      <dgm:prSet/>
      <dgm:spPr/>
      <dgm:t>
        <a:bodyPr/>
        <a:lstStyle/>
        <a:p>
          <a:endParaRPr lang="en-US"/>
        </a:p>
      </dgm:t>
    </dgm:pt>
    <dgm:pt modelId="{7D3D3CF7-36BF-4E32-A514-06F8B0D4B5D9}" type="sibTrans" cxnId="{51922FBC-D01C-4365-A715-2F1D9D0A9C0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8C0E82-2DEB-4AD7-8CDB-89DE52D87E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 the image with our trained model</a:t>
          </a:r>
        </a:p>
      </dgm:t>
    </dgm:pt>
    <dgm:pt modelId="{8FF2AE98-935F-4BFC-A2A0-3ECB4FD91A11}" type="parTrans" cxnId="{87CCFA9E-6CDF-48A4-B33C-1ED17DA7B4D6}">
      <dgm:prSet/>
      <dgm:spPr/>
      <dgm:t>
        <a:bodyPr/>
        <a:lstStyle/>
        <a:p>
          <a:endParaRPr lang="en-US"/>
        </a:p>
      </dgm:t>
    </dgm:pt>
    <dgm:pt modelId="{67D97B2A-102B-4A9C-90D1-36F73F5A4FB1}" type="sibTrans" cxnId="{87CCFA9E-6CDF-48A4-B33C-1ED17DA7B4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B6E5235-34D4-40A5-A43E-997824B83B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Re-configure our predict image to its original dimensions</a:t>
          </a:r>
        </a:p>
      </dgm:t>
    </dgm:pt>
    <dgm:pt modelId="{16AD5A66-B5B1-4BE8-A07C-864120152841}" type="parTrans" cxnId="{D6F7DD0A-0F0F-4665-85AD-69D82CA6E49D}">
      <dgm:prSet/>
      <dgm:spPr/>
      <dgm:t>
        <a:bodyPr/>
        <a:lstStyle/>
        <a:p>
          <a:endParaRPr lang="en-US"/>
        </a:p>
      </dgm:t>
    </dgm:pt>
    <dgm:pt modelId="{89B4F2B3-F48E-4E3B-AB2F-D24172413846}" type="sibTrans" cxnId="{D6F7DD0A-0F0F-4665-85AD-69D82CA6E4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F71E48F-87DB-414F-B981-2FF861E493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Draw a rectangle and write labels on image wrt our prediction </a:t>
          </a:r>
        </a:p>
      </dgm:t>
    </dgm:pt>
    <dgm:pt modelId="{702EEDE7-6D8E-432B-891D-B5498122DD74}" type="parTrans" cxnId="{00C43C17-ADBB-4FF0-AEAE-C839390DCC68}">
      <dgm:prSet/>
      <dgm:spPr/>
      <dgm:t>
        <a:bodyPr/>
        <a:lstStyle/>
        <a:p>
          <a:endParaRPr lang="en-US"/>
        </a:p>
      </dgm:t>
    </dgm:pt>
    <dgm:pt modelId="{04CE2ADC-E864-4976-BCDE-E198943748EF}" type="sibTrans" cxnId="{00C43C17-ADBB-4FF0-AEAE-C839390DCC68}">
      <dgm:prSet/>
      <dgm:spPr/>
      <dgm:t>
        <a:bodyPr/>
        <a:lstStyle/>
        <a:p>
          <a:endParaRPr lang="en-US"/>
        </a:p>
      </dgm:t>
    </dgm:pt>
    <dgm:pt modelId="{B1BFC853-53A5-4F5F-9D21-5B011C27049F}" type="pres">
      <dgm:prSet presAssocID="{036D0485-4F7F-4C6E-88BF-8523A21783B8}" presName="root" presStyleCnt="0">
        <dgm:presLayoutVars>
          <dgm:dir/>
          <dgm:resizeHandles val="exact"/>
        </dgm:presLayoutVars>
      </dgm:prSet>
      <dgm:spPr/>
    </dgm:pt>
    <dgm:pt modelId="{4309F12D-09E5-4B7C-B3A7-459FC1B49139}" type="pres">
      <dgm:prSet presAssocID="{036D0485-4F7F-4C6E-88BF-8523A21783B8}" presName="container" presStyleCnt="0">
        <dgm:presLayoutVars>
          <dgm:dir/>
          <dgm:resizeHandles val="exact"/>
        </dgm:presLayoutVars>
      </dgm:prSet>
      <dgm:spPr/>
    </dgm:pt>
    <dgm:pt modelId="{03ABC614-1624-4396-8B2E-150445E6C8B8}" type="pres">
      <dgm:prSet presAssocID="{AF72A20F-604D-4732-8B20-3F33D305B6F1}" presName="compNode" presStyleCnt="0"/>
      <dgm:spPr/>
    </dgm:pt>
    <dgm:pt modelId="{CCE34E06-102E-4166-B575-B73C53704F50}" type="pres">
      <dgm:prSet presAssocID="{AF72A20F-604D-4732-8B20-3F33D305B6F1}" presName="iconBgRect" presStyleLbl="bgShp" presStyleIdx="0" presStyleCnt="5"/>
      <dgm:spPr/>
    </dgm:pt>
    <dgm:pt modelId="{8B5CBE69-08F3-4351-9190-46ACC6198A62}" type="pres">
      <dgm:prSet presAssocID="{AF72A20F-604D-4732-8B20-3F33D305B6F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ke"/>
        </a:ext>
      </dgm:extLst>
    </dgm:pt>
    <dgm:pt modelId="{FAB6A2DC-A435-44BB-8922-7203B1D876B0}" type="pres">
      <dgm:prSet presAssocID="{AF72A20F-604D-4732-8B20-3F33D305B6F1}" presName="spaceRect" presStyleCnt="0"/>
      <dgm:spPr/>
    </dgm:pt>
    <dgm:pt modelId="{4A8CD44C-5937-431B-A649-8D556A25C515}" type="pres">
      <dgm:prSet presAssocID="{AF72A20F-604D-4732-8B20-3F33D305B6F1}" presName="textRect" presStyleLbl="revTx" presStyleIdx="0" presStyleCnt="5">
        <dgm:presLayoutVars>
          <dgm:chMax val="1"/>
          <dgm:chPref val="1"/>
        </dgm:presLayoutVars>
      </dgm:prSet>
      <dgm:spPr/>
    </dgm:pt>
    <dgm:pt modelId="{10824117-605B-4CEE-94B9-DF4A3CCF7B12}" type="pres">
      <dgm:prSet presAssocID="{B2F426CD-C2B1-4277-8081-368218F8E57C}" presName="sibTrans" presStyleLbl="sibTrans2D1" presStyleIdx="0" presStyleCnt="0"/>
      <dgm:spPr/>
    </dgm:pt>
    <dgm:pt modelId="{B7811D99-34C4-4F8E-A2F5-F79DD2B7500B}" type="pres">
      <dgm:prSet presAssocID="{9AC763A2-5E36-4C6D-ACF2-EEBAFF1D090E}" presName="compNode" presStyleCnt="0"/>
      <dgm:spPr/>
    </dgm:pt>
    <dgm:pt modelId="{97737AD8-E935-43A1-B6CF-055F01AD7A0F}" type="pres">
      <dgm:prSet presAssocID="{9AC763A2-5E36-4C6D-ACF2-EEBAFF1D090E}" presName="iconBgRect" presStyleLbl="bgShp" presStyleIdx="1" presStyleCnt="5"/>
      <dgm:spPr/>
    </dgm:pt>
    <dgm:pt modelId="{6C57B659-14BD-4DA2-B216-690D45AA82FC}" type="pres">
      <dgm:prSet presAssocID="{9AC763A2-5E36-4C6D-ACF2-EEBAFF1D090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47EBCDCE-E89F-4012-A3F6-643386444390}" type="pres">
      <dgm:prSet presAssocID="{9AC763A2-5E36-4C6D-ACF2-EEBAFF1D090E}" presName="spaceRect" presStyleCnt="0"/>
      <dgm:spPr/>
    </dgm:pt>
    <dgm:pt modelId="{F9572951-4691-45B6-B349-6993682A4244}" type="pres">
      <dgm:prSet presAssocID="{9AC763A2-5E36-4C6D-ACF2-EEBAFF1D090E}" presName="textRect" presStyleLbl="revTx" presStyleIdx="1" presStyleCnt="5">
        <dgm:presLayoutVars>
          <dgm:chMax val="1"/>
          <dgm:chPref val="1"/>
        </dgm:presLayoutVars>
      </dgm:prSet>
      <dgm:spPr/>
    </dgm:pt>
    <dgm:pt modelId="{FF645486-8B91-4D1A-BA10-BD1BA12267FA}" type="pres">
      <dgm:prSet presAssocID="{7D3D3CF7-36BF-4E32-A514-06F8B0D4B5D9}" presName="sibTrans" presStyleLbl="sibTrans2D1" presStyleIdx="0" presStyleCnt="0"/>
      <dgm:spPr/>
    </dgm:pt>
    <dgm:pt modelId="{EEA6616E-E9D0-4884-882F-8D37F85A8867}" type="pres">
      <dgm:prSet presAssocID="{6B8C0E82-2DEB-4AD7-8CDB-89DE52D87E54}" presName="compNode" presStyleCnt="0"/>
      <dgm:spPr/>
    </dgm:pt>
    <dgm:pt modelId="{5AB191BD-428B-441B-BCA5-0C40E22530B8}" type="pres">
      <dgm:prSet presAssocID="{6B8C0E82-2DEB-4AD7-8CDB-89DE52D87E54}" presName="iconBgRect" presStyleLbl="bgShp" presStyleIdx="2" presStyleCnt="5"/>
      <dgm:spPr/>
    </dgm:pt>
    <dgm:pt modelId="{8C92B072-0AB4-4B0D-B8A1-E90916CBA295}" type="pres">
      <dgm:prSet presAssocID="{6B8C0E82-2DEB-4AD7-8CDB-89DE52D87E5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8F6224A-725D-4719-ABB8-C9088312493D}" type="pres">
      <dgm:prSet presAssocID="{6B8C0E82-2DEB-4AD7-8CDB-89DE52D87E54}" presName="spaceRect" presStyleCnt="0"/>
      <dgm:spPr/>
    </dgm:pt>
    <dgm:pt modelId="{D9EC548D-D6DD-4966-B977-19629D62B093}" type="pres">
      <dgm:prSet presAssocID="{6B8C0E82-2DEB-4AD7-8CDB-89DE52D87E54}" presName="textRect" presStyleLbl="revTx" presStyleIdx="2" presStyleCnt="5">
        <dgm:presLayoutVars>
          <dgm:chMax val="1"/>
          <dgm:chPref val="1"/>
        </dgm:presLayoutVars>
      </dgm:prSet>
      <dgm:spPr/>
    </dgm:pt>
    <dgm:pt modelId="{9386BC5D-509E-40D5-A818-C6A1DDE40EF5}" type="pres">
      <dgm:prSet presAssocID="{67D97B2A-102B-4A9C-90D1-36F73F5A4FB1}" presName="sibTrans" presStyleLbl="sibTrans2D1" presStyleIdx="0" presStyleCnt="0"/>
      <dgm:spPr/>
    </dgm:pt>
    <dgm:pt modelId="{CE2FA177-1199-424D-A285-D700F0DA7D45}" type="pres">
      <dgm:prSet presAssocID="{DB6E5235-34D4-40A5-A43E-997824B83B87}" presName="compNode" presStyleCnt="0"/>
      <dgm:spPr/>
    </dgm:pt>
    <dgm:pt modelId="{4D431670-8244-4A01-BC24-3F82A077D7A3}" type="pres">
      <dgm:prSet presAssocID="{DB6E5235-34D4-40A5-A43E-997824B83B87}" presName="iconBgRect" presStyleLbl="bgShp" presStyleIdx="3" presStyleCnt="5"/>
      <dgm:spPr/>
    </dgm:pt>
    <dgm:pt modelId="{E3D435CD-32E7-468F-9F71-73F2C5A3FF3F}" type="pres">
      <dgm:prSet presAssocID="{DB6E5235-34D4-40A5-A43E-997824B83B8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0302520-04AF-4EB4-B832-18EC1E82A295}" type="pres">
      <dgm:prSet presAssocID="{DB6E5235-34D4-40A5-A43E-997824B83B87}" presName="spaceRect" presStyleCnt="0"/>
      <dgm:spPr/>
    </dgm:pt>
    <dgm:pt modelId="{83CE047A-365F-480D-A80F-AB3C4C271920}" type="pres">
      <dgm:prSet presAssocID="{DB6E5235-34D4-40A5-A43E-997824B83B87}" presName="textRect" presStyleLbl="revTx" presStyleIdx="3" presStyleCnt="5">
        <dgm:presLayoutVars>
          <dgm:chMax val="1"/>
          <dgm:chPref val="1"/>
        </dgm:presLayoutVars>
      </dgm:prSet>
      <dgm:spPr/>
    </dgm:pt>
    <dgm:pt modelId="{6CBAAEA7-78D1-43CF-8A3A-97347FA44B77}" type="pres">
      <dgm:prSet presAssocID="{89B4F2B3-F48E-4E3B-AB2F-D24172413846}" presName="sibTrans" presStyleLbl="sibTrans2D1" presStyleIdx="0" presStyleCnt="0"/>
      <dgm:spPr/>
    </dgm:pt>
    <dgm:pt modelId="{0F15EF43-90F0-4AE3-866B-313EC0DC0E78}" type="pres">
      <dgm:prSet presAssocID="{7F71E48F-87DB-414F-B981-2FF861E4932A}" presName="compNode" presStyleCnt="0"/>
      <dgm:spPr/>
    </dgm:pt>
    <dgm:pt modelId="{19CC5A92-3C71-46D0-9C47-BB3AEE3352BB}" type="pres">
      <dgm:prSet presAssocID="{7F71E48F-87DB-414F-B981-2FF861E4932A}" presName="iconBgRect" presStyleLbl="bgShp" presStyleIdx="4" presStyleCnt="5"/>
      <dgm:spPr/>
    </dgm:pt>
    <dgm:pt modelId="{FC85B283-58C3-422B-A9BF-89EC3816A87F}" type="pres">
      <dgm:prSet presAssocID="{7F71E48F-87DB-414F-B981-2FF861E4932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312F68C-C153-4B79-BF1D-7DE8DEB417C8}" type="pres">
      <dgm:prSet presAssocID="{7F71E48F-87DB-414F-B981-2FF861E4932A}" presName="spaceRect" presStyleCnt="0"/>
      <dgm:spPr/>
    </dgm:pt>
    <dgm:pt modelId="{DCB8D1F0-B576-4EF8-94B2-B28A1F5703B0}" type="pres">
      <dgm:prSet presAssocID="{7F71E48F-87DB-414F-B981-2FF861E4932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6F7DD0A-0F0F-4665-85AD-69D82CA6E49D}" srcId="{036D0485-4F7F-4C6E-88BF-8523A21783B8}" destId="{DB6E5235-34D4-40A5-A43E-997824B83B87}" srcOrd="3" destOrd="0" parTransId="{16AD5A66-B5B1-4BE8-A07C-864120152841}" sibTransId="{89B4F2B3-F48E-4E3B-AB2F-D24172413846}"/>
    <dgm:cxn modelId="{E6852114-5C57-4A84-A817-526BFD9D0F53}" type="presOf" srcId="{67D97B2A-102B-4A9C-90D1-36F73F5A4FB1}" destId="{9386BC5D-509E-40D5-A818-C6A1DDE40EF5}" srcOrd="0" destOrd="0" presId="urn:microsoft.com/office/officeart/2018/2/layout/IconCircleList"/>
    <dgm:cxn modelId="{AC3E1E15-207B-4E1F-9087-746C4A1F1807}" type="presOf" srcId="{DB6E5235-34D4-40A5-A43E-997824B83B87}" destId="{83CE047A-365F-480D-A80F-AB3C4C271920}" srcOrd="0" destOrd="0" presId="urn:microsoft.com/office/officeart/2018/2/layout/IconCircleList"/>
    <dgm:cxn modelId="{00C43C17-ADBB-4FF0-AEAE-C839390DCC68}" srcId="{036D0485-4F7F-4C6E-88BF-8523A21783B8}" destId="{7F71E48F-87DB-414F-B981-2FF861E4932A}" srcOrd="4" destOrd="0" parTransId="{702EEDE7-6D8E-432B-891D-B5498122DD74}" sibTransId="{04CE2ADC-E864-4976-BCDE-E198943748EF}"/>
    <dgm:cxn modelId="{CAA2061F-E70C-4229-8F56-D499B28A3189}" type="presOf" srcId="{AF72A20F-604D-4732-8B20-3F33D305B6F1}" destId="{4A8CD44C-5937-431B-A649-8D556A25C515}" srcOrd="0" destOrd="0" presId="urn:microsoft.com/office/officeart/2018/2/layout/IconCircleList"/>
    <dgm:cxn modelId="{A251E671-DE8E-46DB-8636-74AB84C0AD73}" type="presOf" srcId="{B2F426CD-C2B1-4277-8081-368218F8E57C}" destId="{10824117-605B-4CEE-94B9-DF4A3CCF7B12}" srcOrd="0" destOrd="0" presId="urn:microsoft.com/office/officeart/2018/2/layout/IconCircleList"/>
    <dgm:cxn modelId="{9853B184-8289-401B-BFA9-A3F43373659B}" srcId="{036D0485-4F7F-4C6E-88BF-8523A21783B8}" destId="{AF72A20F-604D-4732-8B20-3F33D305B6F1}" srcOrd="0" destOrd="0" parTransId="{27769071-3480-483C-8A5E-4B74CD7B04A7}" sibTransId="{B2F426CD-C2B1-4277-8081-368218F8E57C}"/>
    <dgm:cxn modelId="{2C757894-7807-468C-8C36-B9C659916EE9}" type="presOf" srcId="{9AC763A2-5E36-4C6D-ACF2-EEBAFF1D090E}" destId="{F9572951-4691-45B6-B349-6993682A4244}" srcOrd="0" destOrd="0" presId="urn:microsoft.com/office/officeart/2018/2/layout/IconCircleList"/>
    <dgm:cxn modelId="{5AE75899-6302-40F0-AB52-A89884611EF7}" type="presOf" srcId="{7F71E48F-87DB-414F-B981-2FF861E4932A}" destId="{DCB8D1F0-B576-4EF8-94B2-B28A1F5703B0}" srcOrd="0" destOrd="0" presId="urn:microsoft.com/office/officeart/2018/2/layout/IconCircleList"/>
    <dgm:cxn modelId="{87CCFA9E-6CDF-48A4-B33C-1ED17DA7B4D6}" srcId="{036D0485-4F7F-4C6E-88BF-8523A21783B8}" destId="{6B8C0E82-2DEB-4AD7-8CDB-89DE52D87E54}" srcOrd="2" destOrd="0" parTransId="{8FF2AE98-935F-4BFC-A2A0-3ECB4FD91A11}" sibTransId="{67D97B2A-102B-4A9C-90D1-36F73F5A4FB1}"/>
    <dgm:cxn modelId="{51922FBC-D01C-4365-A715-2F1D9D0A9C08}" srcId="{036D0485-4F7F-4C6E-88BF-8523A21783B8}" destId="{9AC763A2-5E36-4C6D-ACF2-EEBAFF1D090E}" srcOrd="1" destOrd="0" parTransId="{839D872B-AFF5-42C1-82EC-D4996468AC18}" sibTransId="{7D3D3CF7-36BF-4E32-A514-06F8B0D4B5D9}"/>
    <dgm:cxn modelId="{AD4453C5-056C-4F7D-9B71-86752DAC2A13}" type="presOf" srcId="{6B8C0E82-2DEB-4AD7-8CDB-89DE52D87E54}" destId="{D9EC548D-D6DD-4966-B977-19629D62B093}" srcOrd="0" destOrd="0" presId="urn:microsoft.com/office/officeart/2018/2/layout/IconCircleList"/>
    <dgm:cxn modelId="{B12356C5-9D15-4E37-9ED2-C47F30F6274E}" type="presOf" srcId="{89B4F2B3-F48E-4E3B-AB2F-D24172413846}" destId="{6CBAAEA7-78D1-43CF-8A3A-97347FA44B77}" srcOrd="0" destOrd="0" presId="urn:microsoft.com/office/officeart/2018/2/layout/IconCircleList"/>
    <dgm:cxn modelId="{386DCBDA-FF9E-43F1-80BC-439062A6B428}" type="presOf" srcId="{036D0485-4F7F-4C6E-88BF-8523A21783B8}" destId="{B1BFC853-53A5-4F5F-9D21-5B011C27049F}" srcOrd="0" destOrd="0" presId="urn:microsoft.com/office/officeart/2018/2/layout/IconCircleList"/>
    <dgm:cxn modelId="{79A6DDE4-A261-4E5D-B9DD-2526EB0FE533}" type="presOf" srcId="{7D3D3CF7-36BF-4E32-A514-06F8B0D4B5D9}" destId="{FF645486-8B91-4D1A-BA10-BD1BA12267FA}" srcOrd="0" destOrd="0" presId="urn:microsoft.com/office/officeart/2018/2/layout/IconCircleList"/>
    <dgm:cxn modelId="{D90F5B4D-83C7-49A8-800B-F2E24D6CED3D}" type="presParOf" srcId="{B1BFC853-53A5-4F5F-9D21-5B011C27049F}" destId="{4309F12D-09E5-4B7C-B3A7-459FC1B49139}" srcOrd="0" destOrd="0" presId="urn:microsoft.com/office/officeart/2018/2/layout/IconCircleList"/>
    <dgm:cxn modelId="{52E0B008-C686-40E3-840F-DA12556CE77A}" type="presParOf" srcId="{4309F12D-09E5-4B7C-B3A7-459FC1B49139}" destId="{03ABC614-1624-4396-8B2E-150445E6C8B8}" srcOrd="0" destOrd="0" presId="urn:microsoft.com/office/officeart/2018/2/layout/IconCircleList"/>
    <dgm:cxn modelId="{9AEADD5B-8DDA-44D7-AB79-F26136B9C53F}" type="presParOf" srcId="{03ABC614-1624-4396-8B2E-150445E6C8B8}" destId="{CCE34E06-102E-4166-B575-B73C53704F50}" srcOrd="0" destOrd="0" presId="urn:microsoft.com/office/officeart/2018/2/layout/IconCircleList"/>
    <dgm:cxn modelId="{4B94043F-F80E-47E3-9233-1003602E797D}" type="presParOf" srcId="{03ABC614-1624-4396-8B2E-150445E6C8B8}" destId="{8B5CBE69-08F3-4351-9190-46ACC6198A62}" srcOrd="1" destOrd="0" presId="urn:microsoft.com/office/officeart/2018/2/layout/IconCircleList"/>
    <dgm:cxn modelId="{48C8D2C2-D59F-418A-B86C-824E2E5A1021}" type="presParOf" srcId="{03ABC614-1624-4396-8B2E-150445E6C8B8}" destId="{FAB6A2DC-A435-44BB-8922-7203B1D876B0}" srcOrd="2" destOrd="0" presId="urn:microsoft.com/office/officeart/2018/2/layout/IconCircleList"/>
    <dgm:cxn modelId="{0B06E772-E4C5-431E-92B0-35195C8ED653}" type="presParOf" srcId="{03ABC614-1624-4396-8B2E-150445E6C8B8}" destId="{4A8CD44C-5937-431B-A649-8D556A25C515}" srcOrd="3" destOrd="0" presId="urn:microsoft.com/office/officeart/2018/2/layout/IconCircleList"/>
    <dgm:cxn modelId="{576C12EC-B988-4B34-8739-EFD0BDEDA776}" type="presParOf" srcId="{4309F12D-09E5-4B7C-B3A7-459FC1B49139}" destId="{10824117-605B-4CEE-94B9-DF4A3CCF7B12}" srcOrd="1" destOrd="0" presId="urn:microsoft.com/office/officeart/2018/2/layout/IconCircleList"/>
    <dgm:cxn modelId="{9FE44826-F8A0-446D-A1C0-A50DCA03EA22}" type="presParOf" srcId="{4309F12D-09E5-4B7C-B3A7-459FC1B49139}" destId="{B7811D99-34C4-4F8E-A2F5-F79DD2B7500B}" srcOrd="2" destOrd="0" presId="urn:microsoft.com/office/officeart/2018/2/layout/IconCircleList"/>
    <dgm:cxn modelId="{38329FE5-6258-4C4D-87C3-F37984B6E147}" type="presParOf" srcId="{B7811D99-34C4-4F8E-A2F5-F79DD2B7500B}" destId="{97737AD8-E935-43A1-B6CF-055F01AD7A0F}" srcOrd="0" destOrd="0" presId="urn:microsoft.com/office/officeart/2018/2/layout/IconCircleList"/>
    <dgm:cxn modelId="{226CF56D-DFF7-4518-8C88-35CF0442E828}" type="presParOf" srcId="{B7811D99-34C4-4F8E-A2F5-F79DD2B7500B}" destId="{6C57B659-14BD-4DA2-B216-690D45AA82FC}" srcOrd="1" destOrd="0" presId="urn:microsoft.com/office/officeart/2018/2/layout/IconCircleList"/>
    <dgm:cxn modelId="{F48180D8-B797-4938-A1E4-2CAA07B7E2FC}" type="presParOf" srcId="{B7811D99-34C4-4F8E-A2F5-F79DD2B7500B}" destId="{47EBCDCE-E89F-4012-A3F6-643386444390}" srcOrd="2" destOrd="0" presId="urn:microsoft.com/office/officeart/2018/2/layout/IconCircleList"/>
    <dgm:cxn modelId="{271345C5-7904-4264-9D37-78B4959E44B5}" type="presParOf" srcId="{B7811D99-34C4-4F8E-A2F5-F79DD2B7500B}" destId="{F9572951-4691-45B6-B349-6993682A4244}" srcOrd="3" destOrd="0" presId="urn:microsoft.com/office/officeart/2018/2/layout/IconCircleList"/>
    <dgm:cxn modelId="{2FBABB29-9950-4CBE-8AB7-9BD0877A2B80}" type="presParOf" srcId="{4309F12D-09E5-4B7C-B3A7-459FC1B49139}" destId="{FF645486-8B91-4D1A-BA10-BD1BA12267FA}" srcOrd="3" destOrd="0" presId="urn:microsoft.com/office/officeart/2018/2/layout/IconCircleList"/>
    <dgm:cxn modelId="{8EBCF2C9-E922-4D1C-8A03-A702398E7507}" type="presParOf" srcId="{4309F12D-09E5-4B7C-B3A7-459FC1B49139}" destId="{EEA6616E-E9D0-4884-882F-8D37F85A8867}" srcOrd="4" destOrd="0" presId="urn:microsoft.com/office/officeart/2018/2/layout/IconCircleList"/>
    <dgm:cxn modelId="{8429EADF-A760-4731-882C-603834EB907E}" type="presParOf" srcId="{EEA6616E-E9D0-4884-882F-8D37F85A8867}" destId="{5AB191BD-428B-441B-BCA5-0C40E22530B8}" srcOrd="0" destOrd="0" presId="urn:microsoft.com/office/officeart/2018/2/layout/IconCircleList"/>
    <dgm:cxn modelId="{57A77E6D-6A56-4BE9-94CC-7BD331C3BA4C}" type="presParOf" srcId="{EEA6616E-E9D0-4884-882F-8D37F85A8867}" destId="{8C92B072-0AB4-4B0D-B8A1-E90916CBA295}" srcOrd="1" destOrd="0" presId="urn:microsoft.com/office/officeart/2018/2/layout/IconCircleList"/>
    <dgm:cxn modelId="{D9D7C1B6-18CC-433F-B857-1181F730956E}" type="presParOf" srcId="{EEA6616E-E9D0-4884-882F-8D37F85A8867}" destId="{F8F6224A-725D-4719-ABB8-C9088312493D}" srcOrd="2" destOrd="0" presId="urn:microsoft.com/office/officeart/2018/2/layout/IconCircleList"/>
    <dgm:cxn modelId="{E026BB5E-4C21-4DC8-A4BE-ED66178024C4}" type="presParOf" srcId="{EEA6616E-E9D0-4884-882F-8D37F85A8867}" destId="{D9EC548D-D6DD-4966-B977-19629D62B093}" srcOrd="3" destOrd="0" presId="urn:microsoft.com/office/officeart/2018/2/layout/IconCircleList"/>
    <dgm:cxn modelId="{78F40C83-2D82-4E43-9218-BBC963BEBF5C}" type="presParOf" srcId="{4309F12D-09E5-4B7C-B3A7-459FC1B49139}" destId="{9386BC5D-509E-40D5-A818-C6A1DDE40EF5}" srcOrd="5" destOrd="0" presId="urn:microsoft.com/office/officeart/2018/2/layout/IconCircleList"/>
    <dgm:cxn modelId="{AC17F440-EFED-4D6D-81CB-9554CE5526CE}" type="presParOf" srcId="{4309F12D-09E5-4B7C-B3A7-459FC1B49139}" destId="{CE2FA177-1199-424D-A285-D700F0DA7D45}" srcOrd="6" destOrd="0" presId="urn:microsoft.com/office/officeart/2018/2/layout/IconCircleList"/>
    <dgm:cxn modelId="{655BC41B-DE70-4E52-97F8-4B35829CFB6D}" type="presParOf" srcId="{CE2FA177-1199-424D-A285-D700F0DA7D45}" destId="{4D431670-8244-4A01-BC24-3F82A077D7A3}" srcOrd="0" destOrd="0" presId="urn:microsoft.com/office/officeart/2018/2/layout/IconCircleList"/>
    <dgm:cxn modelId="{35762179-4EE7-4B50-B383-8A6CBEC6F057}" type="presParOf" srcId="{CE2FA177-1199-424D-A285-D700F0DA7D45}" destId="{E3D435CD-32E7-468F-9F71-73F2C5A3FF3F}" srcOrd="1" destOrd="0" presId="urn:microsoft.com/office/officeart/2018/2/layout/IconCircleList"/>
    <dgm:cxn modelId="{62426CE5-4D36-4D02-A38D-EC39825F14D2}" type="presParOf" srcId="{CE2FA177-1199-424D-A285-D700F0DA7D45}" destId="{F0302520-04AF-4EB4-B832-18EC1E82A295}" srcOrd="2" destOrd="0" presId="urn:microsoft.com/office/officeart/2018/2/layout/IconCircleList"/>
    <dgm:cxn modelId="{CF49264F-5E4A-485D-8F11-D01543FD7044}" type="presParOf" srcId="{CE2FA177-1199-424D-A285-D700F0DA7D45}" destId="{83CE047A-365F-480D-A80F-AB3C4C271920}" srcOrd="3" destOrd="0" presId="urn:microsoft.com/office/officeart/2018/2/layout/IconCircleList"/>
    <dgm:cxn modelId="{EF0B79EE-7ED4-4E88-99E4-3097842B71A0}" type="presParOf" srcId="{4309F12D-09E5-4B7C-B3A7-459FC1B49139}" destId="{6CBAAEA7-78D1-43CF-8A3A-97347FA44B77}" srcOrd="7" destOrd="0" presId="urn:microsoft.com/office/officeart/2018/2/layout/IconCircleList"/>
    <dgm:cxn modelId="{E0CB2A00-D023-4E26-97A2-54D93498DA69}" type="presParOf" srcId="{4309F12D-09E5-4B7C-B3A7-459FC1B49139}" destId="{0F15EF43-90F0-4AE3-866B-313EC0DC0E78}" srcOrd="8" destOrd="0" presId="urn:microsoft.com/office/officeart/2018/2/layout/IconCircleList"/>
    <dgm:cxn modelId="{32E667F3-6484-45B8-B378-E4670A3F619D}" type="presParOf" srcId="{0F15EF43-90F0-4AE3-866B-313EC0DC0E78}" destId="{19CC5A92-3C71-46D0-9C47-BB3AEE3352BB}" srcOrd="0" destOrd="0" presId="urn:microsoft.com/office/officeart/2018/2/layout/IconCircleList"/>
    <dgm:cxn modelId="{C5678C65-54A0-4BE5-A60C-AB4D4E104B55}" type="presParOf" srcId="{0F15EF43-90F0-4AE3-866B-313EC0DC0E78}" destId="{FC85B283-58C3-422B-A9BF-89EC3816A87F}" srcOrd="1" destOrd="0" presId="urn:microsoft.com/office/officeart/2018/2/layout/IconCircleList"/>
    <dgm:cxn modelId="{A9A0C1BC-BAA1-45FF-923A-E850A8B0FCF2}" type="presParOf" srcId="{0F15EF43-90F0-4AE3-866B-313EC0DC0E78}" destId="{B312F68C-C153-4B79-BF1D-7DE8DEB417C8}" srcOrd="2" destOrd="0" presId="urn:microsoft.com/office/officeart/2018/2/layout/IconCircleList"/>
    <dgm:cxn modelId="{ED521ECC-74CE-4A3E-857B-DAE06ABF0604}" type="presParOf" srcId="{0F15EF43-90F0-4AE3-866B-313EC0DC0E78}" destId="{DCB8D1F0-B576-4EF8-94B2-B28A1F5703B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F0AD16-9F38-495D-800A-B7E418D5B43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F4649C9-7FEC-45B3-89E2-F9592036910B}">
      <dgm:prSet/>
      <dgm:spPr/>
      <dgm:t>
        <a:bodyPr/>
        <a:lstStyle/>
        <a:p>
          <a:r>
            <a:rPr lang="en-US"/>
            <a:t>SSD is the efficient object detection method.</a:t>
          </a:r>
        </a:p>
      </dgm:t>
    </dgm:pt>
    <dgm:pt modelId="{77F73B6C-7403-4207-BAA3-72BB47FA2891}" type="parTrans" cxnId="{59C44A2F-50EA-43F7-AE7C-57023193FC4B}">
      <dgm:prSet/>
      <dgm:spPr/>
      <dgm:t>
        <a:bodyPr/>
        <a:lstStyle/>
        <a:p>
          <a:endParaRPr lang="en-US"/>
        </a:p>
      </dgm:t>
    </dgm:pt>
    <dgm:pt modelId="{A40CACFE-AC81-482A-BECB-3A4D5F3DE103}" type="sibTrans" cxnId="{59C44A2F-50EA-43F7-AE7C-57023193FC4B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CDF74493-88E1-4429-9FC3-3023656E81F6}">
      <dgm:prSet/>
      <dgm:spPr/>
      <dgm:t>
        <a:bodyPr/>
        <a:lstStyle/>
        <a:p>
          <a:r>
            <a:rPr lang="en-US"/>
            <a:t>The system can be utilized in various computer vision projects.</a:t>
          </a:r>
        </a:p>
      </dgm:t>
    </dgm:pt>
    <dgm:pt modelId="{2E5475B5-63F9-4656-9E27-64A6F2BC60DF}" type="parTrans" cxnId="{18C28CE6-BFC4-447F-BC64-BC62411A40C2}">
      <dgm:prSet/>
      <dgm:spPr/>
      <dgm:t>
        <a:bodyPr/>
        <a:lstStyle/>
        <a:p>
          <a:endParaRPr lang="en-US"/>
        </a:p>
      </dgm:t>
    </dgm:pt>
    <dgm:pt modelId="{0D0302CC-6601-40E7-8CE7-0EE839E01149}" type="sibTrans" cxnId="{18C28CE6-BFC4-447F-BC64-BC62411A40C2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5DA2121-1F3E-4AA7-AC7D-87514894987D}">
      <dgm:prSet/>
      <dgm:spPr/>
      <dgm:t>
        <a:bodyPr/>
        <a:lstStyle/>
        <a:p>
          <a:r>
            <a:rPr lang="en-US"/>
            <a:t>It is worth for further researches because of its advantages over competitors.</a:t>
          </a:r>
        </a:p>
      </dgm:t>
    </dgm:pt>
    <dgm:pt modelId="{4A045704-D653-41AA-B13F-88CEEFAD46F0}" type="parTrans" cxnId="{5C9D5DEC-6304-485D-A4D2-7D24782CB40D}">
      <dgm:prSet/>
      <dgm:spPr/>
      <dgm:t>
        <a:bodyPr/>
        <a:lstStyle/>
        <a:p>
          <a:endParaRPr lang="en-US"/>
        </a:p>
      </dgm:t>
    </dgm:pt>
    <dgm:pt modelId="{68B987FD-3271-4D21-AD72-3F75E43AC683}" type="sibTrans" cxnId="{5C9D5DEC-6304-485D-A4D2-7D24782CB40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D256BE8D-8538-4F7C-96B7-6450F19F8640}" type="pres">
      <dgm:prSet presAssocID="{44F0AD16-9F38-495D-800A-B7E418D5B43E}" presName="Name0" presStyleCnt="0">
        <dgm:presLayoutVars>
          <dgm:animLvl val="lvl"/>
          <dgm:resizeHandles val="exact"/>
        </dgm:presLayoutVars>
      </dgm:prSet>
      <dgm:spPr/>
    </dgm:pt>
    <dgm:pt modelId="{4AE160DE-9C76-462D-BD0C-9D251EA515E1}" type="pres">
      <dgm:prSet presAssocID="{2F4649C9-7FEC-45B3-89E2-F9592036910B}" presName="compositeNode" presStyleCnt="0">
        <dgm:presLayoutVars>
          <dgm:bulletEnabled val="1"/>
        </dgm:presLayoutVars>
      </dgm:prSet>
      <dgm:spPr/>
    </dgm:pt>
    <dgm:pt modelId="{5E61C30A-C3BC-4030-94C5-7E4CD8EFDAC6}" type="pres">
      <dgm:prSet presAssocID="{2F4649C9-7FEC-45B3-89E2-F9592036910B}" presName="bgRect" presStyleLbl="alignNode1" presStyleIdx="0" presStyleCnt="3"/>
      <dgm:spPr/>
    </dgm:pt>
    <dgm:pt modelId="{4A5F8B92-B09D-4553-89E8-908A2D850E98}" type="pres">
      <dgm:prSet presAssocID="{A40CACFE-AC81-482A-BECB-3A4D5F3DE103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313759FC-4747-4F74-9E1C-06F4FEF0B878}" type="pres">
      <dgm:prSet presAssocID="{2F4649C9-7FEC-45B3-89E2-F9592036910B}" presName="nodeRect" presStyleLbl="alignNode1" presStyleIdx="0" presStyleCnt="3">
        <dgm:presLayoutVars>
          <dgm:bulletEnabled val="1"/>
        </dgm:presLayoutVars>
      </dgm:prSet>
      <dgm:spPr/>
    </dgm:pt>
    <dgm:pt modelId="{1F3F448E-D58A-498D-8082-407E74B82FBD}" type="pres">
      <dgm:prSet presAssocID="{A40CACFE-AC81-482A-BECB-3A4D5F3DE103}" presName="sibTrans" presStyleCnt="0"/>
      <dgm:spPr/>
    </dgm:pt>
    <dgm:pt modelId="{86FD639A-D218-414C-BA2A-BFD2C6353541}" type="pres">
      <dgm:prSet presAssocID="{CDF74493-88E1-4429-9FC3-3023656E81F6}" presName="compositeNode" presStyleCnt="0">
        <dgm:presLayoutVars>
          <dgm:bulletEnabled val="1"/>
        </dgm:presLayoutVars>
      </dgm:prSet>
      <dgm:spPr/>
    </dgm:pt>
    <dgm:pt modelId="{0348D9D4-243F-4651-A6DF-8F56A7EFC2DC}" type="pres">
      <dgm:prSet presAssocID="{CDF74493-88E1-4429-9FC3-3023656E81F6}" presName="bgRect" presStyleLbl="alignNode1" presStyleIdx="1" presStyleCnt="3"/>
      <dgm:spPr/>
    </dgm:pt>
    <dgm:pt modelId="{49B37982-5149-4136-ADFD-4B6BFF59A4DD}" type="pres">
      <dgm:prSet presAssocID="{0D0302CC-6601-40E7-8CE7-0EE839E01149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F8A206E2-4C13-4557-9726-2EB504E04FEC}" type="pres">
      <dgm:prSet presAssocID="{CDF74493-88E1-4429-9FC3-3023656E81F6}" presName="nodeRect" presStyleLbl="alignNode1" presStyleIdx="1" presStyleCnt="3">
        <dgm:presLayoutVars>
          <dgm:bulletEnabled val="1"/>
        </dgm:presLayoutVars>
      </dgm:prSet>
      <dgm:spPr/>
    </dgm:pt>
    <dgm:pt modelId="{F6BF1720-D849-4C43-A065-2D2F1E845844}" type="pres">
      <dgm:prSet presAssocID="{0D0302CC-6601-40E7-8CE7-0EE839E01149}" presName="sibTrans" presStyleCnt="0"/>
      <dgm:spPr/>
    </dgm:pt>
    <dgm:pt modelId="{1D96A981-2675-40A9-93DD-8EA52083F50B}" type="pres">
      <dgm:prSet presAssocID="{55DA2121-1F3E-4AA7-AC7D-87514894987D}" presName="compositeNode" presStyleCnt="0">
        <dgm:presLayoutVars>
          <dgm:bulletEnabled val="1"/>
        </dgm:presLayoutVars>
      </dgm:prSet>
      <dgm:spPr/>
    </dgm:pt>
    <dgm:pt modelId="{723871C5-4F1A-46DD-B282-283B6EDBE845}" type="pres">
      <dgm:prSet presAssocID="{55DA2121-1F3E-4AA7-AC7D-87514894987D}" presName="bgRect" presStyleLbl="alignNode1" presStyleIdx="2" presStyleCnt="3"/>
      <dgm:spPr/>
    </dgm:pt>
    <dgm:pt modelId="{F2BAFBAA-7F93-427A-A409-F9AD1A00BEA5}" type="pres">
      <dgm:prSet presAssocID="{68B987FD-3271-4D21-AD72-3F75E43AC683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880A59D5-B691-4660-BAAE-C533460D95B7}" type="pres">
      <dgm:prSet presAssocID="{55DA2121-1F3E-4AA7-AC7D-87514894987D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0264F707-9383-4D4E-9D97-DC43FD2C614D}" type="presOf" srcId="{CDF74493-88E1-4429-9FC3-3023656E81F6}" destId="{F8A206E2-4C13-4557-9726-2EB504E04FEC}" srcOrd="1" destOrd="0" presId="urn:microsoft.com/office/officeart/2016/7/layout/LinearBlockProcessNumbered"/>
    <dgm:cxn modelId="{C44C450D-36FD-458D-AD3C-6CF25359A677}" type="presOf" srcId="{55DA2121-1F3E-4AA7-AC7D-87514894987D}" destId="{723871C5-4F1A-46DD-B282-283B6EDBE845}" srcOrd="0" destOrd="0" presId="urn:microsoft.com/office/officeart/2016/7/layout/LinearBlockProcessNumbered"/>
    <dgm:cxn modelId="{472C1A1D-450E-4EF1-8CD3-0A8B54A331A1}" type="presOf" srcId="{68B987FD-3271-4D21-AD72-3F75E43AC683}" destId="{F2BAFBAA-7F93-427A-A409-F9AD1A00BEA5}" srcOrd="0" destOrd="0" presId="urn:microsoft.com/office/officeart/2016/7/layout/LinearBlockProcessNumbered"/>
    <dgm:cxn modelId="{E7C96225-C9F4-4BE2-991C-9D965BAAFDE0}" type="presOf" srcId="{0D0302CC-6601-40E7-8CE7-0EE839E01149}" destId="{49B37982-5149-4136-ADFD-4B6BFF59A4DD}" srcOrd="0" destOrd="0" presId="urn:microsoft.com/office/officeart/2016/7/layout/LinearBlockProcessNumbered"/>
    <dgm:cxn modelId="{DD31152C-F524-4BC5-B8B4-BB2B02785446}" type="presOf" srcId="{44F0AD16-9F38-495D-800A-B7E418D5B43E}" destId="{D256BE8D-8538-4F7C-96B7-6450F19F8640}" srcOrd="0" destOrd="0" presId="urn:microsoft.com/office/officeart/2016/7/layout/LinearBlockProcessNumbered"/>
    <dgm:cxn modelId="{59C44A2F-50EA-43F7-AE7C-57023193FC4B}" srcId="{44F0AD16-9F38-495D-800A-B7E418D5B43E}" destId="{2F4649C9-7FEC-45B3-89E2-F9592036910B}" srcOrd="0" destOrd="0" parTransId="{77F73B6C-7403-4207-BAA3-72BB47FA2891}" sibTransId="{A40CACFE-AC81-482A-BECB-3A4D5F3DE103}"/>
    <dgm:cxn modelId="{FF23C950-1201-45E6-9D2C-48D4B2F27059}" type="presOf" srcId="{2F4649C9-7FEC-45B3-89E2-F9592036910B}" destId="{313759FC-4747-4F74-9E1C-06F4FEF0B878}" srcOrd="1" destOrd="0" presId="urn:microsoft.com/office/officeart/2016/7/layout/LinearBlockProcessNumbered"/>
    <dgm:cxn modelId="{549B9684-FAAA-445A-B0C1-16E9A913391E}" type="presOf" srcId="{A40CACFE-AC81-482A-BECB-3A4D5F3DE103}" destId="{4A5F8B92-B09D-4553-89E8-908A2D850E98}" srcOrd="0" destOrd="0" presId="urn:microsoft.com/office/officeart/2016/7/layout/LinearBlockProcessNumbered"/>
    <dgm:cxn modelId="{B1888EAE-2CCE-4E72-ACC1-44D11BE8729D}" type="presOf" srcId="{55DA2121-1F3E-4AA7-AC7D-87514894987D}" destId="{880A59D5-B691-4660-BAAE-C533460D95B7}" srcOrd="1" destOrd="0" presId="urn:microsoft.com/office/officeart/2016/7/layout/LinearBlockProcessNumbered"/>
    <dgm:cxn modelId="{A1E81CBD-AC48-4A2C-914C-879D9ED06495}" type="presOf" srcId="{2F4649C9-7FEC-45B3-89E2-F9592036910B}" destId="{5E61C30A-C3BC-4030-94C5-7E4CD8EFDAC6}" srcOrd="0" destOrd="0" presId="urn:microsoft.com/office/officeart/2016/7/layout/LinearBlockProcessNumbered"/>
    <dgm:cxn modelId="{1AF379C9-D455-4A28-91EE-2FDC9A7D8606}" type="presOf" srcId="{CDF74493-88E1-4429-9FC3-3023656E81F6}" destId="{0348D9D4-243F-4651-A6DF-8F56A7EFC2DC}" srcOrd="0" destOrd="0" presId="urn:microsoft.com/office/officeart/2016/7/layout/LinearBlockProcessNumbered"/>
    <dgm:cxn modelId="{18C28CE6-BFC4-447F-BC64-BC62411A40C2}" srcId="{44F0AD16-9F38-495D-800A-B7E418D5B43E}" destId="{CDF74493-88E1-4429-9FC3-3023656E81F6}" srcOrd="1" destOrd="0" parTransId="{2E5475B5-63F9-4656-9E27-64A6F2BC60DF}" sibTransId="{0D0302CC-6601-40E7-8CE7-0EE839E01149}"/>
    <dgm:cxn modelId="{5C9D5DEC-6304-485D-A4D2-7D24782CB40D}" srcId="{44F0AD16-9F38-495D-800A-B7E418D5B43E}" destId="{55DA2121-1F3E-4AA7-AC7D-87514894987D}" srcOrd="2" destOrd="0" parTransId="{4A045704-D653-41AA-B13F-88CEEFAD46F0}" sibTransId="{68B987FD-3271-4D21-AD72-3F75E43AC683}"/>
    <dgm:cxn modelId="{606E4058-FCDA-461E-A855-2293CBBA9180}" type="presParOf" srcId="{D256BE8D-8538-4F7C-96B7-6450F19F8640}" destId="{4AE160DE-9C76-462D-BD0C-9D251EA515E1}" srcOrd="0" destOrd="0" presId="urn:microsoft.com/office/officeart/2016/7/layout/LinearBlockProcessNumbered"/>
    <dgm:cxn modelId="{301D14A3-6D1E-4BB1-B982-F570160D4C8E}" type="presParOf" srcId="{4AE160DE-9C76-462D-BD0C-9D251EA515E1}" destId="{5E61C30A-C3BC-4030-94C5-7E4CD8EFDAC6}" srcOrd="0" destOrd="0" presId="urn:microsoft.com/office/officeart/2016/7/layout/LinearBlockProcessNumbered"/>
    <dgm:cxn modelId="{CA2B0AA4-CC5D-4913-A388-0EC69D06BE58}" type="presParOf" srcId="{4AE160DE-9C76-462D-BD0C-9D251EA515E1}" destId="{4A5F8B92-B09D-4553-89E8-908A2D850E98}" srcOrd="1" destOrd="0" presId="urn:microsoft.com/office/officeart/2016/7/layout/LinearBlockProcessNumbered"/>
    <dgm:cxn modelId="{03726DD9-48D2-479A-8159-F6A47FE04F49}" type="presParOf" srcId="{4AE160DE-9C76-462D-BD0C-9D251EA515E1}" destId="{313759FC-4747-4F74-9E1C-06F4FEF0B878}" srcOrd="2" destOrd="0" presId="urn:microsoft.com/office/officeart/2016/7/layout/LinearBlockProcessNumbered"/>
    <dgm:cxn modelId="{377E53BF-DD93-4533-BD58-A73E54D60281}" type="presParOf" srcId="{D256BE8D-8538-4F7C-96B7-6450F19F8640}" destId="{1F3F448E-D58A-498D-8082-407E74B82FBD}" srcOrd="1" destOrd="0" presId="urn:microsoft.com/office/officeart/2016/7/layout/LinearBlockProcessNumbered"/>
    <dgm:cxn modelId="{15C20038-9B32-42D5-A2B7-90B959139D15}" type="presParOf" srcId="{D256BE8D-8538-4F7C-96B7-6450F19F8640}" destId="{86FD639A-D218-414C-BA2A-BFD2C6353541}" srcOrd="2" destOrd="0" presId="urn:microsoft.com/office/officeart/2016/7/layout/LinearBlockProcessNumbered"/>
    <dgm:cxn modelId="{A5CA7F7E-BD50-47FA-8402-BE4E902F0647}" type="presParOf" srcId="{86FD639A-D218-414C-BA2A-BFD2C6353541}" destId="{0348D9D4-243F-4651-A6DF-8F56A7EFC2DC}" srcOrd="0" destOrd="0" presId="urn:microsoft.com/office/officeart/2016/7/layout/LinearBlockProcessNumbered"/>
    <dgm:cxn modelId="{95851302-0D88-4C43-AAAD-ADF1F265806A}" type="presParOf" srcId="{86FD639A-D218-414C-BA2A-BFD2C6353541}" destId="{49B37982-5149-4136-ADFD-4B6BFF59A4DD}" srcOrd="1" destOrd="0" presId="urn:microsoft.com/office/officeart/2016/7/layout/LinearBlockProcessNumbered"/>
    <dgm:cxn modelId="{B067BBD9-3943-4045-8C23-9B353F910D2E}" type="presParOf" srcId="{86FD639A-D218-414C-BA2A-BFD2C6353541}" destId="{F8A206E2-4C13-4557-9726-2EB504E04FEC}" srcOrd="2" destOrd="0" presId="urn:microsoft.com/office/officeart/2016/7/layout/LinearBlockProcessNumbered"/>
    <dgm:cxn modelId="{514FE796-2298-48D0-B9A1-EE91A0C3D89E}" type="presParOf" srcId="{D256BE8D-8538-4F7C-96B7-6450F19F8640}" destId="{F6BF1720-D849-4C43-A065-2D2F1E845844}" srcOrd="3" destOrd="0" presId="urn:microsoft.com/office/officeart/2016/7/layout/LinearBlockProcessNumbered"/>
    <dgm:cxn modelId="{10807641-63D6-4D16-B7E9-AAF7B559D813}" type="presParOf" srcId="{D256BE8D-8538-4F7C-96B7-6450F19F8640}" destId="{1D96A981-2675-40A9-93DD-8EA52083F50B}" srcOrd="4" destOrd="0" presId="urn:microsoft.com/office/officeart/2016/7/layout/LinearBlockProcessNumbered"/>
    <dgm:cxn modelId="{0B4DB024-EA3F-45BE-8A75-16BAE3D424E5}" type="presParOf" srcId="{1D96A981-2675-40A9-93DD-8EA52083F50B}" destId="{723871C5-4F1A-46DD-B282-283B6EDBE845}" srcOrd="0" destOrd="0" presId="urn:microsoft.com/office/officeart/2016/7/layout/LinearBlockProcessNumbered"/>
    <dgm:cxn modelId="{DB57C2C4-2005-43A9-8CBC-164A703E5435}" type="presParOf" srcId="{1D96A981-2675-40A9-93DD-8EA52083F50B}" destId="{F2BAFBAA-7F93-427A-A409-F9AD1A00BEA5}" srcOrd="1" destOrd="0" presId="urn:microsoft.com/office/officeart/2016/7/layout/LinearBlockProcessNumbered"/>
    <dgm:cxn modelId="{E4AC4170-C3C5-4028-B020-28AD2DDC3076}" type="presParOf" srcId="{1D96A981-2675-40A9-93DD-8EA52083F50B}" destId="{880A59D5-B691-4660-BAAE-C533460D95B7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AB7C5-42F0-4638-AB3D-1EF1C40473D6}">
      <dsp:nvSpPr>
        <dsp:cNvPr id="0" name=""/>
        <dsp:cNvSpPr/>
      </dsp:nvSpPr>
      <dsp:spPr>
        <a:xfrm>
          <a:off x="0" y="1320"/>
          <a:ext cx="10515600" cy="562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9A529-420B-42C5-93AC-B55CAC93D8D6}">
      <dsp:nvSpPr>
        <dsp:cNvPr id="0" name=""/>
        <dsp:cNvSpPr/>
      </dsp:nvSpPr>
      <dsp:spPr>
        <a:xfrm>
          <a:off x="170164" y="127889"/>
          <a:ext cx="309390" cy="3093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DC153-DC3B-4406-A6D8-D5D7868912EA}">
      <dsp:nvSpPr>
        <dsp:cNvPr id="0" name=""/>
        <dsp:cNvSpPr/>
      </dsp:nvSpPr>
      <dsp:spPr>
        <a:xfrm>
          <a:off x="649720" y="1320"/>
          <a:ext cx="9865879" cy="562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534" tIns="59534" rIns="59534" bIns="59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Artificial Intelligence is major factor in Computer Vision</a:t>
          </a:r>
        </a:p>
      </dsp:txBody>
      <dsp:txXfrm>
        <a:off x="649720" y="1320"/>
        <a:ext cx="9865879" cy="562528"/>
      </dsp:txXfrm>
    </dsp:sp>
    <dsp:sp modelId="{ED6E8772-D714-4C1B-A8C4-D045CFBBDAE2}">
      <dsp:nvSpPr>
        <dsp:cNvPr id="0" name=""/>
        <dsp:cNvSpPr/>
      </dsp:nvSpPr>
      <dsp:spPr>
        <a:xfrm>
          <a:off x="0" y="704481"/>
          <a:ext cx="10515600" cy="562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433FC5-5EC7-432B-ADF9-649DD07DB3B8}">
      <dsp:nvSpPr>
        <dsp:cNvPr id="0" name=""/>
        <dsp:cNvSpPr/>
      </dsp:nvSpPr>
      <dsp:spPr>
        <a:xfrm>
          <a:off x="170164" y="831050"/>
          <a:ext cx="309390" cy="3093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912CD-4DBB-4DEF-8C5E-2C3E8B38A373}">
      <dsp:nvSpPr>
        <dsp:cNvPr id="0" name=""/>
        <dsp:cNvSpPr/>
      </dsp:nvSpPr>
      <dsp:spPr>
        <a:xfrm>
          <a:off x="649720" y="704481"/>
          <a:ext cx="9865879" cy="562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534" tIns="59534" rIns="59534" bIns="59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Interpretation of real world to computers</a:t>
          </a:r>
        </a:p>
      </dsp:txBody>
      <dsp:txXfrm>
        <a:off x="649720" y="704481"/>
        <a:ext cx="9865879" cy="562528"/>
      </dsp:txXfrm>
    </dsp:sp>
    <dsp:sp modelId="{F6EC36F5-0B0F-4742-9C9B-425633FD61AE}">
      <dsp:nvSpPr>
        <dsp:cNvPr id="0" name=""/>
        <dsp:cNvSpPr/>
      </dsp:nvSpPr>
      <dsp:spPr>
        <a:xfrm>
          <a:off x="0" y="1407642"/>
          <a:ext cx="10515600" cy="562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1B04AE-854F-4D65-9AEC-02D9F66EFB9F}">
      <dsp:nvSpPr>
        <dsp:cNvPr id="0" name=""/>
        <dsp:cNvSpPr/>
      </dsp:nvSpPr>
      <dsp:spPr>
        <a:xfrm>
          <a:off x="170164" y="1534211"/>
          <a:ext cx="309390" cy="3093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CE256-9A41-493E-B480-2E25785D5C71}">
      <dsp:nvSpPr>
        <dsp:cNvPr id="0" name=""/>
        <dsp:cNvSpPr/>
      </dsp:nvSpPr>
      <dsp:spPr>
        <a:xfrm>
          <a:off x="649720" y="1407642"/>
          <a:ext cx="9865879" cy="562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534" tIns="59534" rIns="59534" bIns="59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Far better than traditional methods with deep learning</a:t>
          </a:r>
        </a:p>
      </dsp:txBody>
      <dsp:txXfrm>
        <a:off x="649720" y="1407642"/>
        <a:ext cx="9865879" cy="562528"/>
      </dsp:txXfrm>
    </dsp:sp>
    <dsp:sp modelId="{78BBEF17-733B-4A2E-B111-0341CD5C4E8D}">
      <dsp:nvSpPr>
        <dsp:cNvPr id="0" name=""/>
        <dsp:cNvSpPr/>
      </dsp:nvSpPr>
      <dsp:spPr>
        <a:xfrm>
          <a:off x="0" y="2110803"/>
          <a:ext cx="10515600" cy="562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3E0EB-050C-4260-8CD7-6AB864FC5C83}">
      <dsp:nvSpPr>
        <dsp:cNvPr id="0" name=""/>
        <dsp:cNvSpPr/>
      </dsp:nvSpPr>
      <dsp:spPr>
        <a:xfrm>
          <a:off x="170164" y="2237372"/>
          <a:ext cx="309390" cy="3093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58D935-D01D-4FB3-86D3-1618013BDC30}">
      <dsp:nvSpPr>
        <dsp:cNvPr id="0" name=""/>
        <dsp:cNvSpPr/>
      </dsp:nvSpPr>
      <dsp:spPr>
        <a:xfrm>
          <a:off x="649720" y="2110803"/>
          <a:ext cx="9865879" cy="562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534" tIns="59534" rIns="59534" bIns="59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Detect and  classify vehicles &amp; pedestrian</a:t>
          </a:r>
        </a:p>
      </dsp:txBody>
      <dsp:txXfrm>
        <a:off x="649720" y="2110803"/>
        <a:ext cx="9865879" cy="562528"/>
      </dsp:txXfrm>
    </dsp:sp>
    <dsp:sp modelId="{C0539340-4B65-4659-9976-E79D78E7C7EA}">
      <dsp:nvSpPr>
        <dsp:cNvPr id="0" name=""/>
        <dsp:cNvSpPr/>
      </dsp:nvSpPr>
      <dsp:spPr>
        <a:xfrm>
          <a:off x="0" y="2813964"/>
          <a:ext cx="10515600" cy="562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475CD4-8980-4B3F-9685-1AE8A4567F29}">
      <dsp:nvSpPr>
        <dsp:cNvPr id="0" name=""/>
        <dsp:cNvSpPr/>
      </dsp:nvSpPr>
      <dsp:spPr>
        <a:xfrm>
          <a:off x="170164" y="2940533"/>
          <a:ext cx="309390" cy="3093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40E5D-72D2-42D9-A911-80BD01EB3225}">
      <dsp:nvSpPr>
        <dsp:cNvPr id="0" name=""/>
        <dsp:cNvSpPr/>
      </dsp:nvSpPr>
      <dsp:spPr>
        <a:xfrm>
          <a:off x="649720" y="2813964"/>
          <a:ext cx="9865879" cy="562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534" tIns="59534" rIns="59534" bIns="59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greatly assist self-driving cars</a:t>
          </a:r>
        </a:p>
      </dsp:txBody>
      <dsp:txXfrm>
        <a:off x="649720" y="2813964"/>
        <a:ext cx="9865879" cy="562528"/>
      </dsp:txXfrm>
    </dsp:sp>
    <dsp:sp modelId="{19F8A644-F071-469E-A1B2-C8F8DBCA10F9}">
      <dsp:nvSpPr>
        <dsp:cNvPr id="0" name=""/>
        <dsp:cNvSpPr/>
      </dsp:nvSpPr>
      <dsp:spPr>
        <a:xfrm>
          <a:off x="0" y="3517125"/>
          <a:ext cx="10515600" cy="562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63E4FC-6E47-4C91-8EA6-0012D5FA683B}">
      <dsp:nvSpPr>
        <dsp:cNvPr id="0" name=""/>
        <dsp:cNvSpPr/>
      </dsp:nvSpPr>
      <dsp:spPr>
        <a:xfrm>
          <a:off x="170164" y="3643694"/>
          <a:ext cx="309390" cy="3093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F15C8-38F7-40E0-B8AF-0207DFF0AB80}">
      <dsp:nvSpPr>
        <dsp:cNvPr id="0" name=""/>
        <dsp:cNvSpPr/>
      </dsp:nvSpPr>
      <dsp:spPr>
        <a:xfrm>
          <a:off x="649720" y="3517125"/>
          <a:ext cx="9865879" cy="562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534" tIns="59534" rIns="59534" bIns="59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If adequate hardware, it’ll able to apply in real-time applications</a:t>
          </a:r>
        </a:p>
      </dsp:txBody>
      <dsp:txXfrm>
        <a:off x="649720" y="3517125"/>
        <a:ext cx="9865879" cy="562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BADDE-93CD-46EA-B704-7B901A7EC04E}">
      <dsp:nvSpPr>
        <dsp:cNvPr id="0" name=""/>
        <dsp:cNvSpPr/>
      </dsp:nvSpPr>
      <dsp:spPr>
        <a:xfrm>
          <a:off x="10493" y="44656"/>
          <a:ext cx="965664" cy="9656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120362-C15D-4E6B-8170-EE8A69BE1D27}">
      <dsp:nvSpPr>
        <dsp:cNvPr id="0" name=""/>
        <dsp:cNvSpPr/>
      </dsp:nvSpPr>
      <dsp:spPr>
        <a:xfrm>
          <a:off x="213283" y="247446"/>
          <a:ext cx="560085" cy="5600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E50F9D-1A85-4DE1-8B81-F653DEC1232C}">
      <dsp:nvSpPr>
        <dsp:cNvPr id="0" name=""/>
        <dsp:cNvSpPr/>
      </dsp:nvSpPr>
      <dsp:spPr>
        <a:xfrm>
          <a:off x="1183086" y="44656"/>
          <a:ext cx="2276207" cy="965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Jaccard overlap between prior boxes and true boxes</a:t>
          </a:r>
        </a:p>
      </dsp:txBody>
      <dsp:txXfrm>
        <a:off x="1183086" y="44656"/>
        <a:ext cx="2276207" cy="965664"/>
      </dsp:txXfrm>
    </dsp:sp>
    <dsp:sp modelId="{5B241711-0483-4117-B348-92B227B2D5A3}">
      <dsp:nvSpPr>
        <dsp:cNvPr id="0" name=""/>
        <dsp:cNvSpPr/>
      </dsp:nvSpPr>
      <dsp:spPr>
        <a:xfrm>
          <a:off x="3855906" y="44656"/>
          <a:ext cx="965664" cy="9656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B89F3C-3EF9-4F1E-89A4-FA22FE0933E6}">
      <dsp:nvSpPr>
        <dsp:cNvPr id="0" name=""/>
        <dsp:cNvSpPr/>
      </dsp:nvSpPr>
      <dsp:spPr>
        <a:xfrm>
          <a:off x="4058695" y="247446"/>
          <a:ext cx="560085" cy="5600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4E878-4C94-4E26-BB20-B094C7988DAB}">
      <dsp:nvSpPr>
        <dsp:cNvPr id="0" name=""/>
        <dsp:cNvSpPr/>
      </dsp:nvSpPr>
      <dsp:spPr>
        <a:xfrm>
          <a:off x="5028498" y="44656"/>
          <a:ext cx="2276207" cy="965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Set as positive  for non background objects (may be lower than threshold)</a:t>
          </a:r>
        </a:p>
      </dsp:txBody>
      <dsp:txXfrm>
        <a:off x="5028498" y="44656"/>
        <a:ext cx="2276207" cy="965664"/>
      </dsp:txXfrm>
    </dsp:sp>
    <dsp:sp modelId="{A466D71A-5BE5-46E7-A4E7-F29C11509B36}">
      <dsp:nvSpPr>
        <dsp:cNvPr id="0" name=""/>
        <dsp:cNvSpPr/>
      </dsp:nvSpPr>
      <dsp:spPr>
        <a:xfrm>
          <a:off x="10493" y="1779521"/>
          <a:ext cx="965664" cy="9656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BD81E8-3A15-4CAA-AF21-50B372E30BF1}">
      <dsp:nvSpPr>
        <dsp:cNvPr id="0" name=""/>
        <dsp:cNvSpPr/>
      </dsp:nvSpPr>
      <dsp:spPr>
        <a:xfrm>
          <a:off x="213283" y="1982310"/>
          <a:ext cx="560085" cy="5600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4F92F-D691-4A86-AFA0-A2DF7DEDFE8D}">
      <dsp:nvSpPr>
        <dsp:cNvPr id="0" name=""/>
        <dsp:cNvSpPr/>
      </dsp:nvSpPr>
      <dsp:spPr>
        <a:xfrm>
          <a:off x="1183086" y="1779521"/>
          <a:ext cx="2276207" cy="965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Loss = positive + hard negative</a:t>
          </a:r>
        </a:p>
      </dsp:txBody>
      <dsp:txXfrm>
        <a:off x="1183086" y="1779521"/>
        <a:ext cx="2276207" cy="965664"/>
      </dsp:txXfrm>
    </dsp:sp>
    <dsp:sp modelId="{C06253B5-980A-48A2-8E46-71EF9FED577E}">
      <dsp:nvSpPr>
        <dsp:cNvPr id="0" name=""/>
        <dsp:cNvSpPr/>
      </dsp:nvSpPr>
      <dsp:spPr>
        <a:xfrm>
          <a:off x="3855906" y="1779521"/>
          <a:ext cx="965664" cy="9656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3320B-FEE0-4511-906B-FB86DB51AB32}">
      <dsp:nvSpPr>
        <dsp:cNvPr id="0" name=""/>
        <dsp:cNvSpPr/>
      </dsp:nvSpPr>
      <dsp:spPr>
        <a:xfrm>
          <a:off x="4058695" y="1982310"/>
          <a:ext cx="560085" cy="5600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34CD9-F736-4C43-89F9-830979072421}">
      <dsp:nvSpPr>
        <dsp:cNvPr id="0" name=""/>
        <dsp:cNvSpPr/>
      </dsp:nvSpPr>
      <dsp:spPr>
        <a:xfrm>
          <a:off x="5028498" y="1779521"/>
          <a:ext cx="2276207" cy="965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Loss function = cross entropy loss</a:t>
          </a:r>
        </a:p>
      </dsp:txBody>
      <dsp:txXfrm>
        <a:off x="5028498" y="1779521"/>
        <a:ext cx="2276207" cy="965664"/>
      </dsp:txXfrm>
    </dsp:sp>
    <dsp:sp modelId="{8B7377DE-C241-406D-B96B-880E159E719E}">
      <dsp:nvSpPr>
        <dsp:cNvPr id="0" name=""/>
        <dsp:cNvSpPr/>
      </dsp:nvSpPr>
      <dsp:spPr>
        <a:xfrm>
          <a:off x="10493" y="3514385"/>
          <a:ext cx="965664" cy="9656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6FA885-EA73-44E3-877E-473043961E34}">
      <dsp:nvSpPr>
        <dsp:cNvPr id="0" name=""/>
        <dsp:cNvSpPr/>
      </dsp:nvSpPr>
      <dsp:spPr>
        <a:xfrm>
          <a:off x="213283" y="3717174"/>
          <a:ext cx="560085" cy="56008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9FCEE-B9F0-4719-880A-AB755D49D247}">
      <dsp:nvSpPr>
        <dsp:cNvPr id="0" name=""/>
        <dsp:cNvSpPr/>
      </dsp:nvSpPr>
      <dsp:spPr>
        <a:xfrm>
          <a:off x="1183086" y="3514385"/>
          <a:ext cx="2276207" cy="965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number of hard negative = 3 * number of positive</a:t>
          </a:r>
        </a:p>
      </dsp:txBody>
      <dsp:txXfrm>
        <a:off x="1183086" y="3514385"/>
        <a:ext cx="2276207" cy="965664"/>
      </dsp:txXfrm>
    </dsp:sp>
    <dsp:sp modelId="{360EA684-38C7-4996-A761-9A66A28F5EE0}">
      <dsp:nvSpPr>
        <dsp:cNvPr id="0" name=""/>
        <dsp:cNvSpPr/>
      </dsp:nvSpPr>
      <dsp:spPr>
        <a:xfrm>
          <a:off x="3855906" y="3514385"/>
          <a:ext cx="965664" cy="9656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CBADF-C039-4B74-9FCC-C1F0AA8E7533}">
      <dsp:nvSpPr>
        <dsp:cNvPr id="0" name=""/>
        <dsp:cNvSpPr/>
      </dsp:nvSpPr>
      <dsp:spPr>
        <a:xfrm>
          <a:off x="4058695" y="3717174"/>
          <a:ext cx="560085" cy="56008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F27776-BB29-4D59-B9D9-B4087046CB88}">
      <dsp:nvSpPr>
        <dsp:cNvPr id="0" name=""/>
        <dsp:cNvSpPr/>
      </dsp:nvSpPr>
      <dsp:spPr>
        <a:xfrm>
          <a:off x="5028498" y="3514385"/>
          <a:ext cx="2276207" cy="965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Hard negative = most negative priors in each image ( Hard Negative Mining )  </a:t>
          </a:r>
        </a:p>
      </dsp:txBody>
      <dsp:txXfrm>
        <a:off x="5028498" y="3514385"/>
        <a:ext cx="2276207" cy="9656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34E06-102E-4166-B575-B73C53704F50}">
      <dsp:nvSpPr>
        <dsp:cNvPr id="0" name=""/>
        <dsp:cNvSpPr/>
      </dsp:nvSpPr>
      <dsp:spPr>
        <a:xfrm>
          <a:off x="10493" y="44656"/>
          <a:ext cx="965664" cy="9656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5CBE69-08F3-4351-9190-46ACC6198A62}">
      <dsp:nvSpPr>
        <dsp:cNvPr id="0" name=""/>
        <dsp:cNvSpPr/>
      </dsp:nvSpPr>
      <dsp:spPr>
        <a:xfrm>
          <a:off x="213283" y="247446"/>
          <a:ext cx="560085" cy="5600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CD44C-5937-431B-A649-8D556A25C515}">
      <dsp:nvSpPr>
        <dsp:cNvPr id="0" name=""/>
        <dsp:cNvSpPr/>
      </dsp:nvSpPr>
      <dsp:spPr>
        <a:xfrm>
          <a:off x="1183086" y="44656"/>
          <a:ext cx="2276207" cy="965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Point to the best checkpoint</a:t>
          </a:r>
        </a:p>
      </dsp:txBody>
      <dsp:txXfrm>
        <a:off x="1183086" y="44656"/>
        <a:ext cx="2276207" cy="965664"/>
      </dsp:txXfrm>
    </dsp:sp>
    <dsp:sp modelId="{97737AD8-E935-43A1-B6CF-055F01AD7A0F}">
      <dsp:nvSpPr>
        <dsp:cNvPr id="0" name=""/>
        <dsp:cNvSpPr/>
      </dsp:nvSpPr>
      <dsp:spPr>
        <a:xfrm>
          <a:off x="3855906" y="44656"/>
          <a:ext cx="965664" cy="9656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7B659-14BD-4DA2-B216-690D45AA82FC}">
      <dsp:nvSpPr>
        <dsp:cNvPr id="0" name=""/>
        <dsp:cNvSpPr/>
      </dsp:nvSpPr>
      <dsp:spPr>
        <a:xfrm>
          <a:off x="4058695" y="247446"/>
          <a:ext cx="560085" cy="5600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72951-4691-45B6-B349-6993682A4244}">
      <dsp:nvSpPr>
        <dsp:cNvPr id="0" name=""/>
        <dsp:cNvSpPr/>
      </dsp:nvSpPr>
      <dsp:spPr>
        <a:xfrm>
          <a:off x="5028498" y="44656"/>
          <a:ext cx="2276207" cy="965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Preprocess the images</a:t>
          </a:r>
        </a:p>
      </dsp:txBody>
      <dsp:txXfrm>
        <a:off x="5028498" y="44656"/>
        <a:ext cx="2276207" cy="965664"/>
      </dsp:txXfrm>
    </dsp:sp>
    <dsp:sp modelId="{5AB191BD-428B-441B-BCA5-0C40E22530B8}">
      <dsp:nvSpPr>
        <dsp:cNvPr id="0" name=""/>
        <dsp:cNvSpPr/>
      </dsp:nvSpPr>
      <dsp:spPr>
        <a:xfrm>
          <a:off x="10493" y="1779521"/>
          <a:ext cx="965664" cy="9656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92B072-0AB4-4B0D-B8A1-E90916CBA295}">
      <dsp:nvSpPr>
        <dsp:cNvPr id="0" name=""/>
        <dsp:cNvSpPr/>
      </dsp:nvSpPr>
      <dsp:spPr>
        <a:xfrm>
          <a:off x="213283" y="1982310"/>
          <a:ext cx="560085" cy="5600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C548D-D6DD-4966-B977-19629D62B093}">
      <dsp:nvSpPr>
        <dsp:cNvPr id="0" name=""/>
        <dsp:cNvSpPr/>
      </dsp:nvSpPr>
      <dsp:spPr>
        <a:xfrm>
          <a:off x="1183086" y="1779521"/>
          <a:ext cx="2276207" cy="965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Predict the image with our trained model</a:t>
          </a:r>
        </a:p>
      </dsp:txBody>
      <dsp:txXfrm>
        <a:off x="1183086" y="1779521"/>
        <a:ext cx="2276207" cy="965664"/>
      </dsp:txXfrm>
    </dsp:sp>
    <dsp:sp modelId="{4D431670-8244-4A01-BC24-3F82A077D7A3}">
      <dsp:nvSpPr>
        <dsp:cNvPr id="0" name=""/>
        <dsp:cNvSpPr/>
      </dsp:nvSpPr>
      <dsp:spPr>
        <a:xfrm>
          <a:off x="3855906" y="1779521"/>
          <a:ext cx="965664" cy="9656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D435CD-32E7-468F-9F71-73F2C5A3FF3F}">
      <dsp:nvSpPr>
        <dsp:cNvPr id="0" name=""/>
        <dsp:cNvSpPr/>
      </dsp:nvSpPr>
      <dsp:spPr>
        <a:xfrm>
          <a:off x="4058695" y="1982310"/>
          <a:ext cx="560085" cy="5600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E047A-365F-480D-A80F-AB3C4C271920}">
      <dsp:nvSpPr>
        <dsp:cNvPr id="0" name=""/>
        <dsp:cNvSpPr/>
      </dsp:nvSpPr>
      <dsp:spPr>
        <a:xfrm>
          <a:off x="5028498" y="1779521"/>
          <a:ext cx="2276207" cy="965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Re-configure our predict image to its original dimensions</a:t>
          </a:r>
        </a:p>
      </dsp:txBody>
      <dsp:txXfrm>
        <a:off x="5028498" y="1779521"/>
        <a:ext cx="2276207" cy="965664"/>
      </dsp:txXfrm>
    </dsp:sp>
    <dsp:sp modelId="{19CC5A92-3C71-46D0-9C47-BB3AEE3352BB}">
      <dsp:nvSpPr>
        <dsp:cNvPr id="0" name=""/>
        <dsp:cNvSpPr/>
      </dsp:nvSpPr>
      <dsp:spPr>
        <a:xfrm>
          <a:off x="10493" y="3514385"/>
          <a:ext cx="965664" cy="9656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5B283-58C3-422B-A9BF-89EC3816A87F}">
      <dsp:nvSpPr>
        <dsp:cNvPr id="0" name=""/>
        <dsp:cNvSpPr/>
      </dsp:nvSpPr>
      <dsp:spPr>
        <a:xfrm>
          <a:off x="213283" y="3717174"/>
          <a:ext cx="560085" cy="56008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8D1F0-B576-4EF8-94B2-B28A1F5703B0}">
      <dsp:nvSpPr>
        <dsp:cNvPr id="0" name=""/>
        <dsp:cNvSpPr/>
      </dsp:nvSpPr>
      <dsp:spPr>
        <a:xfrm>
          <a:off x="1183086" y="3514385"/>
          <a:ext cx="2276207" cy="965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Draw a rectangle and write labels on image wrt our prediction </a:t>
          </a:r>
        </a:p>
      </dsp:txBody>
      <dsp:txXfrm>
        <a:off x="1183086" y="3514385"/>
        <a:ext cx="2276207" cy="9656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61C30A-C3BC-4030-94C5-7E4CD8EFDAC6}">
      <dsp:nvSpPr>
        <dsp:cNvPr id="0" name=""/>
        <dsp:cNvSpPr/>
      </dsp:nvSpPr>
      <dsp:spPr>
        <a:xfrm>
          <a:off x="790" y="0"/>
          <a:ext cx="3201828" cy="31313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0" rIns="316270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SSD is the efficient object detection method.</a:t>
          </a:r>
        </a:p>
      </dsp:txBody>
      <dsp:txXfrm>
        <a:off x="790" y="1252545"/>
        <a:ext cx="3201828" cy="1878818"/>
      </dsp:txXfrm>
    </dsp:sp>
    <dsp:sp modelId="{4A5F8B92-B09D-4553-89E8-908A2D850E98}">
      <dsp:nvSpPr>
        <dsp:cNvPr id="0" name=""/>
        <dsp:cNvSpPr/>
      </dsp:nvSpPr>
      <dsp:spPr>
        <a:xfrm>
          <a:off x="790" y="0"/>
          <a:ext cx="3201828" cy="125254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165100" rIns="31627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90" y="0"/>
        <a:ext cx="3201828" cy="1252545"/>
      </dsp:txXfrm>
    </dsp:sp>
    <dsp:sp modelId="{0348D9D4-243F-4651-A6DF-8F56A7EFC2DC}">
      <dsp:nvSpPr>
        <dsp:cNvPr id="0" name=""/>
        <dsp:cNvSpPr/>
      </dsp:nvSpPr>
      <dsp:spPr>
        <a:xfrm>
          <a:off x="3458765" y="0"/>
          <a:ext cx="3201828" cy="31313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0" rIns="316270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system can be utilized in various computer vision projects.</a:t>
          </a:r>
        </a:p>
      </dsp:txBody>
      <dsp:txXfrm>
        <a:off x="3458765" y="1252545"/>
        <a:ext cx="3201828" cy="1878818"/>
      </dsp:txXfrm>
    </dsp:sp>
    <dsp:sp modelId="{49B37982-5149-4136-ADFD-4B6BFF59A4DD}">
      <dsp:nvSpPr>
        <dsp:cNvPr id="0" name=""/>
        <dsp:cNvSpPr/>
      </dsp:nvSpPr>
      <dsp:spPr>
        <a:xfrm>
          <a:off x="3458765" y="0"/>
          <a:ext cx="3201828" cy="125254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165100" rIns="31627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58765" y="0"/>
        <a:ext cx="3201828" cy="1252545"/>
      </dsp:txXfrm>
    </dsp:sp>
    <dsp:sp modelId="{723871C5-4F1A-46DD-B282-283B6EDBE845}">
      <dsp:nvSpPr>
        <dsp:cNvPr id="0" name=""/>
        <dsp:cNvSpPr/>
      </dsp:nvSpPr>
      <dsp:spPr>
        <a:xfrm>
          <a:off x="6916740" y="0"/>
          <a:ext cx="3201828" cy="31313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0" rIns="316270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It is worth for further researches because of its advantages over competitors.</a:t>
          </a:r>
        </a:p>
      </dsp:txBody>
      <dsp:txXfrm>
        <a:off x="6916740" y="1252545"/>
        <a:ext cx="3201828" cy="1878818"/>
      </dsp:txXfrm>
    </dsp:sp>
    <dsp:sp modelId="{F2BAFBAA-7F93-427A-A409-F9AD1A00BEA5}">
      <dsp:nvSpPr>
        <dsp:cNvPr id="0" name=""/>
        <dsp:cNvSpPr/>
      </dsp:nvSpPr>
      <dsp:spPr>
        <a:xfrm>
          <a:off x="6916740" y="0"/>
          <a:ext cx="3201828" cy="125254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165100" rIns="31627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916740" y="0"/>
        <a:ext cx="3201828" cy="12525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8CC339-8089-4E94-8B65-BDCBDFE350D7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FEB64-D345-48DF-B6F1-54F83E047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15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0FEB64-D345-48DF-B6F1-54F83E0476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944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FEB64-D345-48DF-B6F1-54F83E0476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56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negative mean greatest loss that got from cross entropy loss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FEB64-D345-48DF-B6F1-54F83E0476D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61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got most possible object location because we sorted according to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FEB64-D345-48DF-B6F1-54F83E0476D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6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0270-2479-4144-885F-7B8429CF6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9DEFB-A664-46A0-9E46-DD53024D0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9C56B-C199-4072-A1E8-16FD35FFA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720CB-2EDD-4216-B835-98F548E9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5A5E0-668E-4497-9770-CB5C3B66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8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0D35-B6A2-49D1-9C42-27414920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F6F51-08AE-4DBD-9571-86E1AD3BC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28816-1469-4DCE-9BCB-A897468C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40CDD-A47B-4FEC-B0B8-87E66EE1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0219E-5AFE-4E81-8F99-F61662A44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7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B01ED5-0B81-4D9E-93FD-35E91EA865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725CD-A4FA-4528-B518-679F3B76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30193-73B0-45B1-8B05-C9A89C78B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42137-683D-4377-9C91-99096FFCF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D891E-9F5E-40F0-AB4C-ECCF5704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85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914F0-14D5-426E-9EA0-48618C77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1721A-9F67-4E26-8C7C-76C5E1283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195B9-D0C5-452B-A0B2-1BCF90639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DDCA7-8C6D-43F6-A974-FCC1A873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28188-43AA-4888-9DC9-11DA3DC5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1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28563-402C-40DA-B1D1-7F75CA8C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30EF2-18E1-4CD6-84F4-1DC95EE03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E0668-4D94-4F24-A435-656A6517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F296F-A094-4686-816B-852F6B82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DF47F-A782-4F85-81D5-97CA1C96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1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A931-5CDA-48D8-843E-B8329170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3BF70-2733-4ABB-9185-C0B37C45B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E0127-C20F-49A0-A3F8-41520CB3C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3CD719-A416-4866-8060-07268B72C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704F2-A956-4667-9D42-F5ED40334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93C08-ABC2-4303-ADC7-4ECC68368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48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1C55-FB7E-49C9-BC27-F455C28DD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74C88-FA75-45D9-BEBB-3AAE7B913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851672-0FB7-4CC7-BE62-F9A4F71B0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D246C4-286B-48B0-9EBA-31E77DA81B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E30073-FD7E-49F0-9FF0-13483FCD7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7C218A-697C-4B78-AB0F-15AA12D43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5A6A58-49E8-4D9F-A0F6-F79211DB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2DA0F9-C95C-4983-A486-80EC764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67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C585-B25D-4876-91A1-3CA57D21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C6B98-6525-4EDD-89ED-4B254FA38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C77E3-1982-40D6-BBF1-85944904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D32D3-3373-4FB6-9381-EBC4E23A9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06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CB42B-A3BC-431C-8106-BF71AAB0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11D9A-68D1-43D6-AA69-0C8D14AE0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936AF-1B99-4554-8D49-5377743F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34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A3BE-5857-4794-955E-A989432FF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4142D-A846-451A-A850-DAE0ADD8D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7FC9E-C728-4692-9D57-4DB98BCED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6108E-D9C0-4723-AD94-D295C5592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A7110-3A89-46A0-89E2-2DC5582A9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68D13-B645-4042-B9D9-34404236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9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D1F23-09AE-452C-A5CF-3B0A73E9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8BB444-CC4B-4EB7-AF0E-533E92F0C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9E556-0976-4A53-A8CB-F35A8D185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0C4A1-FC26-4026-B753-DE2FCD2A1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51FCB-ED9C-4651-8C41-40EA5866E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0950B-45E7-45DB-9AEA-BC546ADC0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13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0C4586-27DF-41DB-B1BE-E0D79F179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809B6-5182-4164-AADB-8E76EFA2D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D3B38-F8F7-41BC-A821-55DF4B9CF8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52F0D-91B1-4328-A869-DD6521AB2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87242-CFF1-449F-94BF-B67484D49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0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imao.github.io/blog/Bounding-Box-Encoding-Decoding/" TargetMode="External"/><Relationship Id="rId2" Type="http://schemas.openxmlformats.org/officeDocument/2006/relationships/hyperlink" Target="https://towardsdatascience.com/understanding-ssd-multibox-real-time-object-detection-in-deep-learning-495ef744fa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jonathan_hui/map-mean-average-precision-for-object-detection-45c121a31173" TargetMode="External"/><Relationship Id="rId4" Type="http://schemas.openxmlformats.org/officeDocument/2006/relationships/hyperlink" Target="http://www.cvlibs.net/datasets/kitti/index.php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inveterate-learner/real-time-object-detection-part-1-understanding-ssd-65797a5e675b" TargetMode="External"/><Relationship Id="rId2" Type="http://schemas.openxmlformats.org/officeDocument/2006/relationships/hyperlink" Target="https://github.com/sgrvinod/a-PyTorch-Tutorial-to-Object-Detec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mbdalabs.com/blog/how-to-implement-ssd-object-detection-in-tensorflow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46">
            <a:extLst>
              <a:ext uri="{FF2B5EF4-FFF2-40B4-BE49-F238E27FC236}">
                <a16:creationId xmlns:a16="http://schemas.microsoft.com/office/drawing/2014/main" id="{541CEA24-8518-4C08-A11E-B7E64FB3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8515" y="1416581"/>
            <a:ext cx="6092786" cy="2127287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Vehicle &amp; Pedestrian Detection and Classification System Using SSD ( SingleShot multibox Detector )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18515" y="3764975"/>
            <a:ext cx="6092786" cy="2192683"/>
          </a:xfrm>
        </p:spPr>
        <p:txBody>
          <a:bodyPr>
            <a:normAutofit lnSpcReduction="10000"/>
          </a:bodyPr>
          <a:lstStyle/>
          <a:p>
            <a:pPr algn="l"/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</a:endParaRPr>
          </a:p>
          <a:p>
            <a:pPr algn="l"/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Seminar	Second Seminar</a:t>
            </a:r>
          </a:p>
          <a:p>
            <a:pPr algn="l"/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Name		Tin Ko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Ko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 Win</a:t>
            </a:r>
          </a:p>
          <a:p>
            <a:pPr algn="l"/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Supervisor	Dr.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Khine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 Moe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Nwe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</a:endParaRPr>
          </a:p>
          <a:p>
            <a:pPr algn="l"/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Date		--.01.2020</a:t>
            </a:r>
          </a:p>
        </p:txBody>
      </p:sp>
      <p:cxnSp>
        <p:nvCxnSpPr>
          <p:cNvPr id="58" name="Straight Connector 48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0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2">
            <a:extLst>
              <a:ext uri="{FF2B5EF4-FFF2-40B4-BE49-F238E27FC236}">
                <a16:creationId xmlns:a16="http://schemas.microsoft.com/office/drawing/2014/main" id="{4AA74EAB-FD76-4F40-A962-CEADC3054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1425172"/>
            <a:ext cx="1469410" cy="4695345"/>
          </a:xfrm>
          <a:prstGeom prst="rect">
            <a:avLst/>
          </a:prstGeom>
          <a:solidFill>
            <a:schemeClr val="accent5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0" name="Graphic 19" descr="Car">
            <a:extLst>
              <a:ext uri="{FF2B5EF4-FFF2-40B4-BE49-F238E27FC236}">
                <a16:creationId xmlns:a16="http://schemas.microsoft.com/office/drawing/2014/main" id="{E8D71A98-FF43-421B-B14D-E43F5943A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899" y="2355650"/>
            <a:ext cx="3756276" cy="375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2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1A06-6685-4524-801E-1794D5F08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948977"/>
            <a:ext cx="5676637" cy="283370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Theory Background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54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7093-4234-4DB5-9CA5-D0D0FB731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/>
              <a:t>Convolutional Neural Network (CNN )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DDA06-87F2-4000-A07D-597295A67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r>
              <a:rPr lang="en-US" sz="1500" dirty="0"/>
              <a:t>Yan LeCun (1998 ) ( Gradient Based Learning in Document Recognition )</a:t>
            </a:r>
          </a:p>
          <a:p>
            <a:r>
              <a:rPr lang="en-US" sz="1500" dirty="0"/>
              <a:t> Alex Krizhevsky ( ImageNet Large Scale Visual Recognition Challenge 2012 )</a:t>
            </a:r>
          </a:p>
          <a:p>
            <a:r>
              <a:rPr lang="en-US" sz="1500" dirty="0"/>
              <a:t>It’s the one of the most important invention in Computer Vision</a:t>
            </a:r>
          </a:p>
          <a:p>
            <a:r>
              <a:rPr lang="en-US" sz="1500" dirty="0"/>
              <a:t>More deeper than ANN </a:t>
            </a:r>
          </a:p>
          <a:p>
            <a:r>
              <a:rPr lang="en-US" sz="1500" dirty="0"/>
              <a:t>It can break down into five steps </a:t>
            </a:r>
          </a:p>
          <a:p>
            <a:r>
              <a:rPr lang="en-US" sz="1500" dirty="0"/>
              <a:t>Convolution -&gt;  ReLU -&gt; Max Pooling -&gt; Flattening -&gt; Fully Connected Layer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i="1" dirty="0"/>
              <a:t>Convolution</a:t>
            </a:r>
            <a:endParaRPr lang="en-US" sz="1500" dirty="0"/>
          </a:p>
          <a:p>
            <a:r>
              <a:rPr lang="en-US" sz="1500" dirty="0"/>
              <a:t>For black images, only one color channel ranging from 0-255, three channels for color images.</a:t>
            </a:r>
          </a:p>
          <a:p>
            <a:r>
              <a:rPr lang="en-US" sz="1500" dirty="0"/>
              <a:t>Convolution is the pair wise multiplication with input images and random feature generator ( weights )</a:t>
            </a:r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800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860832-27F3-4D30-9288-7521D2491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DAAD4DA-AA9F-4A4D-AD0B-0FB2286B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4F5EC98-FDFD-4158-9C16-CD770B1F2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6D1C0DA-68C2-40A2-BCCA-D14FB5EF2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B67FFD7-72F1-4435-9C33-DFFE87F9C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5CE66C6-629F-44D9-A0BC-D2F4E7AF5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EAAAFC3-1B1C-4F1C-AC4E-ED0ACA4AE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E2C81DA9-A0C9-4C54-A2F0-A3EC14F2B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7EA41DD-7957-42FB-BD48-E502F81F6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33D6F3E-9CCB-4053-B8C1-5260829C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D533B393-4D8F-4FB8-AA9D-BA218F443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433765B0-52BC-4442-BC45-8EDFBF593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B911B231-DD22-4BC7-A325-2B6831481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800DA13B-507D-4901-AF60-F99485FC1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DAB727E1-099C-4F62-9ED1-46CD895C6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4D1E585E-A63F-42DE-BF5F-B0B390B29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8FCC810-4482-4E43-9102-2B87386E7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C977192-4383-4D76-8DB3-B93ADD739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9DCD44A-4779-4898-862E-A220810CA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F7516DF1-08D6-4FF0-A1A1-95A260F1D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74092EA-F950-4DF2-8646-60F26E811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09A3177B-1E64-4081-B8C6-3D7C8786D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255F42-8FCD-4C07-B561-93338932F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9080" y="630936"/>
            <a:ext cx="6675120" cy="1353312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/>
              <a:t>CNN (cont..)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93C9E-ECB4-4E11-BA12-8C536C5C4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944" y="2676864"/>
            <a:ext cx="6675120" cy="2336461"/>
          </a:xfrm>
        </p:spPr>
        <p:txBody>
          <a:bodyPr anchor="ctr">
            <a:normAutofit/>
          </a:bodyPr>
          <a:lstStyle/>
          <a:p>
            <a:r>
              <a:rPr lang="en-US" sz="2200" dirty="0"/>
              <a:t>Got multiple feature maps and got random features ( edges, sharpen, blur etc. )</a:t>
            </a:r>
          </a:p>
          <a:p>
            <a:r>
              <a:rPr lang="en-US" sz="2200" dirty="0"/>
              <a:t>Demonstrated these as follow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1066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6889-4240-40C5-9788-E96DBBB1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CNN(cont..)</a:t>
            </a:r>
          </a:p>
        </p:txBody>
      </p:sp>
      <p:pic>
        <p:nvPicPr>
          <p:cNvPr id="5" name="Content Placeholder 4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3C9C7DCB-6A64-4975-AF67-0C1ADB0C5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883" y="1936777"/>
            <a:ext cx="8552234" cy="30410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335AF8-291D-4AD9-8D15-757BC535A97D}"/>
              </a:ext>
            </a:extLst>
          </p:cNvPr>
          <p:cNvSpPr txBox="1"/>
          <p:nvPr/>
        </p:nvSpPr>
        <p:spPr>
          <a:xfrm>
            <a:off x="1644162" y="5275385"/>
            <a:ext cx="87279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images are presented</a:t>
            </a:r>
          </a:p>
        </p:txBody>
      </p:sp>
    </p:spTree>
    <p:extLst>
      <p:ext uri="{BB962C8B-B14F-4D97-AF65-F5344CB8AC3E}">
        <p14:creationId xmlns:p14="http://schemas.microsoft.com/office/powerpoint/2010/main" val="3243549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5DB8-8A75-40DF-AC93-D7CAD05A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CNN(cont..)</a:t>
            </a:r>
          </a:p>
        </p:txBody>
      </p:sp>
      <p:pic>
        <p:nvPicPr>
          <p:cNvPr id="5" name="Content Placeholder 4" descr="A close up of a keyboard&#10;&#10;Description automatically generated">
            <a:extLst>
              <a:ext uri="{FF2B5EF4-FFF2-40B4-BE49-F238E27FC236}">
                <a16:creationId xmlns:a16="http://schemas.microsoft.com/office/drawing/2014/main" id="{C4B7FF2E-9CBF-4A85-AA6A-20F43878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050" y="1690688"/>
            <a:ext cx="8965899" cy="38710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CE9E8E-48D8-4176-ACE1-BE669973132F}"/>
              </a:ext>
            </a:extLst>
          </p:cNvPr>
          <p:cNvSpPr txBox="1"/>
          <p:nvPr/>
        </p:nvSpPr>
        <p:spPr>
          <a:xfrm>
            <a:off x="2548647" y="5778230"/>
            <a:ext cx="6770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convolution step work</a:t>
            </a:r>
          </a:p>
        </p:txBody>
      </p:sp>
    </p:spTree>
    <p:extLst>
      <p:ext uri="{BB962C8B-B14F-4D97-AF65-F5344CB8AC3E}">
        <p14:creationId xmlns:p14="http://schemas.microsoft.com/office/powerpoint/2010/main" val="2480048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19E5-8F55-4EC4-A467-F4302B6C5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CNN ( cont.. )</a:t>
            </a:r>
            <a:endParaRPr lang="en-US" dirty="0"/>
          </a:p>
        </p:txBody>
      </p:sp>
      <p:pic>
        <p:nvPicPr>
          <p:cNvPr id="17" name="Content Placeholder 1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E788E6D-2094-4DE1-92FF-D54AD8D6A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102" y="1690688"/>
            <a:ext cx="3539993" cy="2118177"/>
          </a:xfrm>
        </p:spPr>
      </p:pic>
      <p:pic>
        <p:nvPicPr>
          <p:cNvPr id="19" name="Picture 1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5ACB65C9-778C-4CB5-A4BC-7DFA8E92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193" y="1690687"/>
            <a:ext cx="3539993" cy="21181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DEAF09-AD44-4D8B-A9F6-7A3365A1A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284" y="1690687"/>
            <a:ext cx="3539993" cy="21181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67F768-2DE7-43F0-9F66-B8D7328A3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01" y="4247759"/>
            <a:ext cx="3539993" cy="2118177"/>
          </a:xfrm>
          <a:prstGeom prst="rect">
            <a:avLst/>
          </a:prstGeom>
        </p:spPr>
      </p:pic>
      <p:pic>
        <p:nvPicPr>
          <p:cNvPr id="26" name="Picture 25" descr="A screen shot of a building&#10;&#10;Description automatically generated">
            <a:extLst>
              <a:ext uri="{FF2B5EF4-FFF2-40B4-BE49-F238E27FC236}">
                <a16:creationId xmlns:a16="http://schemas.microsoft.com/office/drawing/2014/main" id="{98FD286F-F331-4627-B85E-8BA5B75D5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193" y="4247758"/>
            <a:ext cx="3539993" cy="21181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D4FF38E-107A-4CC8-804E-2767B979DC68}"/>
              </a:ext>
            </a:extLst>
          </p:cNvPr>
          <p:cNvSpPr txBox="1"/>
          <p:nvPr/>
        </p:nvSpPr>
        <p:spPr>
          <a:xfrm>
            <a:off x="8478228" y="4829792"/>
            <a:ext cx="31281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of feature maps</a:t>
            </a:r>
          </a:p>
        </p:txBody>
      </p:sp>
    </p:spTree>
    <p:extLst>
      <p:ext uri="{BB962C8B-B14F-4D97-AF65-F5344CB8AC3E}">
        <p14:creationId xmlns:p14="http://schemas.microsoft.com/office/powerpoint/2010/main" val="1346091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D4411-0912-4AD4-8D2E-43D1C7B32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/>
              <a:t>CNN(cont..)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28BC29C-8BB8-466C-8DFC-B4ECE294B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i="1" dirty="0"/>
              <a:t>ReLU</a:t>
            </a:r>
          </a:p>
          <a:p>
            <a:pPr marL="0" indent="0">
              <a:buNone/>
            </a:pPr>
            <a:endParaRPr lang="en-US" sz="2600" i="1" dirty="0"/>
          </a:p>
          <a:p>
            <a:r>
              <a:rPr lang="en-US" sz="2600" dirty="0"/>
              <a:t>Activation function that come after convolution</a:t>
            </a:r>
          </a:p>
          <a:p>
            <a:r>
              <a:rPr lang="en-US" sz="2600" dirty="0"/>
              <a:t>Break linearity </a:t>
            </a:r>
          </a:p>
          <a:p>
            <a:r>
              <a:rPr lang="en-US" sz="2600" dirty="0"/>
              <a:t>Without non-linearity, the model will work as there is only one layer whatever how many layers is</a:t>
            </a:r>
          </a:p>
          <a:p>
            <a:r>
              <a:rPr lang="en-US" sz="2600" dirty="0"/>
              <a:t>Moreover, it possible for gradient descent 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Block Arc 31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213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90D1F-41B6-4EB7-A4C4-98CE98F04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sz="3200"/>
              <a:t>CNN(cont..)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78CAA-A348-48C1-B934-F50A1B052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i="1"/>
              <a:t>Max Pooling</a:t>
            </a:r>
          </a:p>
          <a:p>
            <a:r>
              <a:rPr lang="en-US" sz="1800"/>
              <a:t>Take out only the maximum index within specific matrix </a:t>
            </a:r>
          </a:p>
          <a:p>
            <a:r>
              <a:rPr lang="en-US" sz="1800"/>
              <a:t>To learn parts of the images</a:t>
            </a:r>
          </a:p>
          <a:p>
            <a:r>
              <a:rPr lang="en-US" sz="1800"/>
              <a:t>Reduce the size of feature maps</a:t>
            </a:r>
          </a:p>
          <a:p>
            <a:endParaRPr lang="en-US" sz="180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340692-AF0B-4CA8-9992-C2AEDA7AB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581" y="2734056"/>
            <a:ext cx="8497230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46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2285-5B03-4605-B2CC-A56224B9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CNN (cont..)</a:t>
            </a:r>
          </a:p>
        </p:txBody>
      </p:sp>
      <p:pic>
        <p:nvPicPr>
          <p:cNvPr id="5" name="Content Placeholder 4" descr="A group of sheep standing on top of a cheetah&#10;&#10;Description automatically generated">
            <a:extLst>
              <a:ext uri="{FF2B5EF4-FFF2-40B4-BE49-F238E27FC236}">
                <a16:creationId xmlns:a16="http://schemas.microsoft.com/office/drawing/2014/main" id="{7D79FFDD-BACC-4B6E-8C4B-761159A65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4911"/>
            <a:ext cx="7916734" cy="3365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A1512-BE1E-4F50-80F2-0802CAE67356}"/>
              </a:ext>
            </a:extLst>
          </p:cNvPr>
          <p:cNvSpPr txBox="1"/>
          <p:nvPr/>
        </p:nvSpPr>
        <p:spPr>
          <a:xfrm>
            <a:off x="8968155" y="3429000"/>
            <a:ext cx="287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Max Pooling?</a:t>
            </a:r>
          </a:p>
        </p:txBody>
      </p:sp>
    </p:spTree>
    <p:extLst>
      <p:ext uri="{BB962C8B-B14F-4D97-AF65-F5344CB8AC3E}">
        <p14:creationId xmlns:p14="http://schemas.microsoft.com/office/powerpoint/2010/main" val="2381773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DA5B-4F0E-4A34-9890-F018F138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CNN(cont..)</a:t>
            </a:r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390CD32A-6CF3-45B5-9D2C-1141CAB2D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969" y="2087525"/>
            <a:ext cx="8454061" cy="367043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14D26E-ED37-4A05-B15C-8F93461A93F1}"/>
              </a:ext>
            </a:extLst>
          </p:cNvPr>
          <p:cNvSpPr txBox="1"/>
          <p:nvPr/>
        </p:nvSpPr>
        <p:spPr>
          <a:xfrm>
            <a:off x="3570050" y="5904689"/>
            <a:ext cx="476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Flattening</a:t>
            </a:r>
          </a:p>
        </p:txBody>
      </p:sp>
    </p:spTree>
    <p:extLst>
      <p:ext uri="{BB962C8B-B14F-4D97-AF65-F5344CB8AC3E}">
        <p14:creationId xmlns:p14="http://schemas.microsoft.com/office/powerpoint/2010/main" val="1011075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5C65-41FE-4AC6-B2AB-FC47CED7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2543C-C525-4818-88FA-6F4FEE8D9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sz="2000" dirty="0"/>
              <a:t>Abstract</a:t>
            </a:r>
          </a:p>
          <a:p>
            <a:r>
              <a:rPr lang="en-US" sz="2000" dirty="0"/>
              <a:t>Introduction</a:t>
            </a:r>
          </a:p>
          <a:p>
            <a:r>
              <a:rPr lang="en-US" sz="2000" dirty="0"/>
              <a:t>Thesis Objective</a:t>
            </a:r>
          </a:p>
          <a:p>
            <a:r>
              <a:rPr lang="en-US" sz="2000" dirty="0"/>
              <a:t>Related Work</a:t>
            </a:r>
          </a:p>
          <a:p>
            <a:r>
              <a:rPr lang="en-US" sz="2000" dirty="0"/>
              <a:t>Theory Background</a:t>
            </a:r>
          </a:p>
          <a:p>
            <a:pPr lvl="1"/>
            <a:r>
              <a:rPr lang="en-US" sz="1600" dirty="0"/>
              <a:t>Convolutional Neural Network</a:t>
            </a:r>
          </a:p>
          <a:p>
            <a:pPr lvl="2"/>
            <a:r>
              <a:rPr lang="en-US" sz="1200" dirty="0"/>
              <a:t>Convolution</a:t>
            </a:r>
          </a:p>
          <a:p>
            <a:pPr lvl="2"/>
            <a:r>
              <a:rPr lang="en-US" sz="1200" dirty="0"/>
              <a:t>ReLU</a:t>
            </a:r>
          </a:p>
          <a:p>
            <a:pPr lvl="2"/>
            <a:r>
              <a:rPr lang="en-US" sz="1200" dirty="0"/>
              <a:t>Max Pooling</a:t>
            </a:r>
          </a:p>
          <a:p>
            <a:pPr lvl="2"/>
            <a:r>
              <a:rPr lang="en-US" sz="1200" dirty="0"/>
              <a:t>Flattening</a:t>
            </a:r>
          </a:p>
          <a:p>
            <a:pPr lvl="2"/>
            <a:r>
              <a:rPr lang="en-US" sz="1200" dirty="0"/>
              <a:t>Fully Connected Layer</a:t>
            </a:r>
          </a:p>
          <a:p>
            <a:r>
              <a:rPr lang="en-US" sz="2000" dirty="0"/>
              <a:t>Dataset</a:t>
            </a:r>
          </a:p>
          <a:p>
            <a:r>
              <a:rPr lang="en-US" sz="2000" dirty="0"/>
              <a:t>System Overview</a:t>
            </a:r>
          </a:p>
          <a:p>
            <a:r>
              <a:rPr lang="en-US" sz="2000" dirty="0"/>
              <a:t>System Flow</a:t>
            </a:r>
          </a:p>
          <a:p>
            <a:r>
              <a:rPr lang="en-US" sz="2000" dirty="0"/>
              <a:t>Preprocessing</a:t>
            </a:r>
          </a:p>
          <a:p>
            <a:r>
              <a:rPr lang="en-US" sz="2000" dirty="0"/>
              <a:t>SSD</a:t>
            </a:r>
          </a:p>
          <a:p>
            <a:pPr lvl="1"/>
            <a:r>
              <a:rPr lang="en-US" sz="1600" dirty="0"/>
              <a:t>Base Convolution</a:t>
            </a:r>
          </a:p>
          <a:p>
            <a:pPr lvl="1"/>
            <a:r>
              <a:rPr lang="en-US" sz="1600" dirty="0"/>
              <a:t>Auxiliary Convolution</a:t>
            </a:r>
          </a:p>
          <a:p>
            <a:pPr lvl="1"/>
            <a:r>
              <a:rPr lang="en-US" sz="1600" dirty="0"/>
              <a:t>Perdition Convolution</a:t>
            </a:r>
          </a:p>
          <a:p>
            <a:pPr lvl="1"/>
            <a:r>
              <a:rPr lang="en-US" sz="1600" dirty="0"/>
              <a:t>Prior boxes</a:t>
            </a:r>
          </a:p>
          <a:p>
            <a:r>
              <a:rPr lang="en-US" sz="2000" dirty="0"/>
              <a:t>Training</a:t>
            </a:r>
          </a:p>
          <a:p>
            <a:pPr lvl="1"/>
            <a:r>
              <a:rPr lang="en-US" sz="1600" dirty="0"/>
              <a:t>Multibox Loss</a:t>
            </a:r>
          </a:p>
          <a:p>
            <a:pPr lvl="2"/>
            <a:r>
              <a:rPr lang="en-US" sz="1200" dirty="0"/>
              <a:t>Location Loss</a:t>
            </a:r>
          </a:p>
          <a:p>
            <a:pPr lvl="2"/>
            <a:r>
              <a:rPr lang="en-US" sz="1200" dirty="0"/>
              <a:t>Encoding</a:t>
            </a:r>
          </a:p>
          <a:p>
            <a:pPr lvl="2"/>
            <a:r>
              <a:rPr lang="en-US" sz="1200" dirty="0"/>
              <a:t>Confident Loss</a:t>
            </a:r>
            <a:endParaRPr lang="en-US" sz="1600" dirty="0"/>
          </a:p>
          <a:p>
            <a:r>
              <a:rPr lang="en-US" sz="2000" dirty="0"/>
              <a:t>Evaluation</a:t>
            </a:r>
          </a:p>
          <a:p>
            <a:pPr lvl="1"/>
            <a:r>
              <a:rPr lang="en-US" sz="1600" dirty="0"/>
              <a:t>Mean Average Precision</a:t>
            </a:r>
          </a:p>
          <a:p>
            <a:pPr lvl="2"/>
            <a:r>
              <a:rPr lang="en-US" sz="1200" dirty="0"/>
              <a:t>Decoding</a:t>
            </a:r>
          </a:p>
          <a:p>
            <a:pPr lvl="2"/>
            <a:r>
              <a:rPr lang="en-US" sz="1200" dirty="0"/>
              <a:t>Non Max Suppression</a:t>
            </a:r>
          </a:p>
          <a:p>
            <a:r>
              <a:rPr lang="en-US" sz="2000" dirty="0"/>
              <a:t>Inferencing</a:t>
            </a:r>
          </a:p>
        </p:txBody>
      </p:sp>
    </p:spTree>
    <p:extLst>
      <p:ext uri="{BB962C8B-B14F-4D97-AF65-F5344CB8AC3E}">
        <p14:creationId xmlns:p14="http://schemas.microsoft.com/office/powerpoint/2010/main" val="985198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6">
            <a:extLst>
              <a:ext uri="{FF2B5EF4-FFF2-40B4-BE49-F238E27FC236}">
                <a16:creationId xmlns:a16="http://schemas.microsoft.com/office/drawing/2014/main" id="{523E859E-BCBF-4E66-BDB2-B45C40789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2741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18">
            <a:extLst>
              <a:ext uri="{FF2B5EF4-FFF2-40B4-BE49-F238E27FC236}">
                <a16:creationId xmlns:a16="http://schemas.microsoft.com/office/drawing/2014/main" id="{3A9AEE7E-B925-446D-8A61-75BFE40B8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217573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4F2F9F-A3A1-4F3A-B909-4CDD9BFD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398" cy="1299411"/>
          </a:xfrm>
          <a:prstGeom prst="ellipse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CNN(cont..)</a:t>
            </a: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B45D527E-542C-44E0-8FC2-F03B24CFA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466471"/>
            <a:ext cx="12188952" cy="4391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4321737-1ADD-4929-BABD-275082E8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1" y="3306799"/>
            <a:ext cx="4954693" cy="2279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567A-B8DE-4AA4-AB55-C15234101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871" y="2827419"/>
            <a:ext cx="5029200" cy="322762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i="1">
                <a:solidFill>
                  <a:srgbClr val="000000"/>
                </a:solidFill>
              </a:rPr>
              <a:t>Fully connected layer</a:t>
            </a:r>
          </a:p>
          <a:p>
            <a:pPr marL="0" indent="0">
              <a:buNone/>
            </a:pPr>
            <a:endParaRPr lang="en-US" sz="1900" i="1">
              <a:solidFill>
                <a:srgbClr val="000000"/>
              </a:solidFill>
            </a:endParaRPr>
          </a:p>
          <a:p>
            <a:r>
              <a:rPr lang="en-US" sz="1900">
                <a:solidFill>
                  <a:srgbClr val="000000"/>
                </a:solidFill>
              </a:rPr>
              <a:t>Connected all neurons from flattening and act as hidden layer in neural network</a:t>
            </a:r>
          </a:p>
          <a:p>
            <a:r>
              <a:rPr lang="en-US" sz="1900">
                <a:solidFill>
                  <a:srgbClr val="000000"/>
                </a:solidFill>
              </a:rPr>
              <a:t>Use Softmax for classification and Sigmoid for regression</a:t>
            </a:r>
          </a:p>
        </p:txBody>
      </p:sp>
    </p:spTree>
    <p:extLst>
      <p:ext uri="{BB962C8B-B14F-4D97-AF65-F5344CB8AC3E}">
        <p14:creationId xmlns:p14="http://schemas.microsoft.com/office/powerpoint/2010/main" val="2160919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A0452-F00E-4699-8845-02B276835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A1BF-8ED7-427E-9B13-3D1261D5F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Got from KITTI Vision Benchmark Suite and created by Karlsruhe Institute of Technology</a:t>
            </a:r>
          </a:p>
          <a:p>
            <a:r>
              <a:rPr lang="en-US" sz="2200" dirty="0"/>
              <a:t>Dataset that use in developing automotive driving cars by Team AnnieWay</a:t>
            </a:r>
          </a:p>
          <a:p>
            <a:r>
              <a:rPr lang="en-US" sz="2200" dirty="0"/>
              <a:t>Images got from two high-resolution color and grayscale video cameras</a:t>
            </a:r>
          </a:p>
          <a:p>
            <a:r>
              <a:rPr lang="en-US" sz="2200" dirty="0"/>
              <a:t>Ground truth is provided by a laser scanner and a GPS localization system</a:t>
            </a:r>
          </a:p>
          <a:p>
            <a:r>
              <a:rPr lang="en-US" sz="2200" dirty="0"/>
              <a:t>Captured by driving around the mid-size city of Karlsruhe, in rural areas and on highways. </a:t>
            </a:r>
          </a:p>
          <a:p>
            <a:r>
              <a:rPr lang="en-US" sz="2200" dirty="0"/>
              <a:t>Up to 15 cars and 30 pedestrians are visible per image.</a:t>
            </a:r>
          </a:p>
          <a:p>
            <a:r>
              <a:rPr lang="en-US" sz="2200" dirty="0"/>
              <a:t>Consists of 7481 training images and 7518 test images, comprising a total of 80256 labeled objects</a:t>
            </a:r>
          </a:p>
          <a:p>
            <a:r>
              <a:rPr lang="en-US" sz="2200" dirty="0"/>
              <a:t>Objects’ labels include 'Car', 'Van', '</a:t>
            </a:r>
            <a:r>
              <a:rPr lang="en-US" sz="2200" dirty="0" err="1"/>
              <a:t>Truck','Pedestrian</a:t>
            </a:r>
            <a:r>
              <a:rPr lang="en-US" sz="2200" dirty="0"/>
              <a:t>', '</a:t>
            </a:r>
            <a:r>
              <a:rPr lang="en-US" sz="2200" dirty="0" err="1"/>
              <a:t>Person_sitting</a:t>
            </a:r>
            <a:r>
              <a:rPr lang="en-US" sz="2200" dirty="0"/>
              <a:t>', 'Cyclist', 'Tram','</a:t>
            </a:r>
            <a:r>
              <a:rPr lang="en-US" sz="2200" dirty="0" err="1"/>
              <a:t>Misc</a:t>
            </a:r>
            <a:r>
              <a:rPr lang="en-US" sz="2200" dirty="0"/>
              <a:t>' or '</a:t>
            </a:r>
            <a:r>
              <a:rPr lang="en-US" sz="2200" dirty="0" err="1"/>
              <a:t>DontCare</a:t>
            </a:r>
            <a:r>
              <a:rPr lang="en-US" sz="2200" dirty="0"/>
              <a:t>’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681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2946-C384-4492-BF73-740734F7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System Overview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68412E-D5E8-4C8D-858C-EEF24D564C6C}"/>
              </a:ext>
            </a:extLst>
          </p:cNvPr>
          <p:cNvGrpSpPr/>
          <p:nvPr/>
        </p:nvGrpSpPr>
        <p:grpSpPr>
          <a:xfrm>
            <a:off x="539261" y="2183056"/>
            <a:ext cx="10884877" cy="1738312"/>
            <a:chOff x="539261" y="2145323"/>
            <a:chExt cx="10884877" cy="128367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DB2508-6EC5-461A-8CBC-EC1503C9B84D}"/>
                </a:ext>
              </a:extLst>
            </p:cNvPr>
            <p:cNvCxnSpPr/>
            <p:nvPr/>
          </p:nvCxnSpPr>
          <p:spPr>
            <a:xfrm>
              <a:off x="539261" y="2145323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0516A3-4BA4-4B95-88C1-43593212EFC4}"/>
                </a:ext>
              </a:extLst>
            </p:cNvPr>
            <p:cNvCxnSpPr/>
            <p:nvPr/>
          </p:nvCxnSpPr>
          <p:spPr>
            <a:xfrm>
              <a:off x="545123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80E391-A74B-4C78-89E0-3D899DF5747F}"/>
                </a:ext>
              </a:extLst>
            </p:cNvPr>
            <p:cNvCxnSpPr/>
            <p:nvPr/>
          </p:nvCxnSpPr>
          <p:spPr>
            <a:xfrm>
              <a:off x="539261" y="3429000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AB7906-7216-4E18-B337-C61E4CC58C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24138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7859D46-99C9-4134-839B-2CBAD4AE7FC0}"/>
              </a:ext>
            </a:extLst>
          </p:cNvPr>
          <p:cNvSpPr txBox="1"/>
          <p:nvPr/>
        </p:nvSpPr>
        <p:spPr>
          <a:xfrm>
            <a:off x="857962" y="2350052"/>
            <a:ext cx="165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102C965-FBFC-4292-B227-75E08C8E5841}"/>
              </a:ext>
            </a:extLst>
          </p:cNvPr>
          <p:cNvGrpSpPr/>
          <p:nvPr/>
        </p:nvGrpSpPr>
        <p:grpSpPr>
          <a:xfrm>
            <a:off x="539261" y="4328868"/>
            <a:ext cx="10884877" cy="1738312"/>
            <a:chOff x="539261" y="2145323"/>
            <a:chExt cx="10884877" cy="128367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BDAF139-0BC5-49D8-8A67-94CF38A18F44}"/>
                </a:ext>
              </a:extLst>
            </p:cNvPr>
            <p:cNvCxnSpPr/>
            <p:nvPr/>
          </p:nvCxnSpPr>
          <p:spPr>
            <a:xfrm>
              <a:off x="539261" y="2145323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4553526-BFDB-4561-A570-6BCE8A8EC696}"/>
                </a:ext>
              </a:extLst>
            </p:cNvPr>
            <p:cNvCxnSpPr/>
            <p:nvPr/>
          </p:nvCxnSpPr>
          <p:spPr>
            <a:xfrm>
              <a:off x="545123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CFA1D0C-6ACC-4EAB-875B-BAAEB6B1B409}"/>
                </a:ext>
              </a:extLst>
            </p:cNvPr>
            <p:cNvCxnSpPr/>
            <p:nvPr/>
          </p:nvCxnSpPr>
          <p:spPr>
            <a:xfrm>
              <a:off x="539261" y="3429000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B83F18-213A-4F42-A2FD-DF28361D5185}"/>
                </a:ext>
              </a:extLst>
            </p:cNvPr>
            <p:cNvCxnSpPr>
              <a:cxnSpLocks/>
            </p:cNvCxnSpPr>
            <p:nvPr/>
          </p:nvCxnSpPr>
          <p:spPr>
            <a:xfrm>
              <a:off x="11424138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7533046-F58D-4E93-B521-934CC2665032}"/>
              </a:ext>
            </a:extLst>
          </p:cNvPr>
          <p:cNvSpPr txBox="1"/>
          <p:nvPr/>
        </p:nvSpPr>
        <p:spPr>
          <a:xfrm>
            <a:off x="857962" y="4495864"/>
            <a:ext cx="165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 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06FDA8E-4B58-46C8-B2C9-34DA3C0F3A17}"/>
              </a:ext>
            </a:extLst>
          </p:cNvPr>
          <p:cNvCxnSpPr>
            <a:cxnSpLocks/>
          </p:cNvCxnSpPr>
          <p:nvPr/>
        </p:nvCxnSpPr>
        <p:spPr>
          <a:xfrm flipV="1">
            <a:off x="2284889" y="3326439"/>
            <a:ext cx="975046" cy="5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8F22B49-9D76-45DC-A375-5472C7BB374B}"/>
              </a:ext>
            </a:extLst>
          </p:cNvPr>
          <p:cNvCxnSpPr/>
          <p:nvPr/>
        </p:nvCxnSpPr>
        <p:spPr>
          <a:xfrm flipV="1">
            <a:off x="4438552" y="3331641"/>
            <a:ext cx="975046" cy="5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9FE1605-F353-4249-8DB9-5EF7EAB56E5E}"/>
              </a:ext>
            </a:extLst>
          </p:cNvPr>
          <p:cNvCxnSpPr/>
          <p:nvPr/>
        </p:nvCxnSpPr>
        <p:spPr>
          <a:xfrm flipV="1">
            <a:off x="6524921" y="3334430"/>
            <a:ext cx="975046" cy="5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D5E4AF-75B9-4B8F-AE95-7BC2B2CBEB2C}"/>
              </a:ext>
            </a:extLst>
          </p:cNvPr>
          <p:cNvCxnSpPr/>
          <p:nvPr/>
        </p:nvCxnSpPr>
        <p:spPr>
          <a:xfrm flipV="1">
            <a:off x="8606920" y="3334430"/>
            <a:ext cx="975046" cy="5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141D04D-628F-4A82-8EED-C8796721259B}"/>
              </a:ext>
            </a:extLst>
          </p:cNvPr>
          <p:cNvCxnSpPr/>
          <p:nvPr/>
        </p:nvCxnSpPr>
        <p:spPr>
          <a:xfrm flipV="1">
            <a:off x="3469216" y="5472238"/>
            <a:ext cx="975046" cy="5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A069119-C24F-4A55-9AAB-A6A3041AD3F6}"/>
              </a:ext>
            </a:extLst>
          </p:cNvPr>
          <p:cNvCxnSpPr/>
          <p:nvPr/>
        </p:nvCxnSpPr>
        <p:spPr>
          <a:xfrm flipV="1">
            <a:off x="7717106" y="5475169"/>
            <a:ext cx="975046" cy="5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2CDE441-B1A5-49E7-945C-5DCADDE9F0A4}"/>
              </a:ext>
            </a:extLst>
          </p:cNvPr>
          <p:cNvCxnSpPr/>
          <p:nvPr/>
        </p:nvCxnSpPr>
        <p:spPr>
          <a:xfrm flipV="1">
            <a:off x="5721101" y="5464530"/>
            <a:ext cx="975046" cy="5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Data 2">
            <a:extLst>
              <a:ext uri="{FF2B5EF4-FFF2-40B4-BE49-F238E27FC236}">
                <a16:creationId xmlns:a16="http://schemas.microsoft.com/office/drawing/2014/main" id="{78A98330-9382-489E-A739-FBE2FAF38C15}"/>
              </a:ext>
            </a:extLst>
          </p:cNvPr>
          <p:cNvSpPr/>
          <p:nvPr/>
        </p:nvSpPr>
        <p:spPr>
          <a:xfrm>
            <a:off x="1007212" y="3011273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Training Dataset</a:t>
            </a:r>
          </a:p>
          <a:p>
            <a:pPr algn="ctr"/>
            <a:endParaRPr lang="en-US" dirty="0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01BC26FD-BB2B-4C15-B0B8-2D3CE2491744}"/>
              </a:ext>
            </a:extLst>
          </p:cNvPr>
          <p:cNvSpPr/>
          <p:nvPr/>
        </p:nvSpPr>
        <p:spPr>
          <a:xfrm>
            <a:off x="3259935" y="3014204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Preprocess</a:t>
            </a:r>
          </a:p>
          <a:p>
            <a:pPr algn="ctr"/>
            <a:endParaRPr lang="en-US" dirty="0"/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B3646992-22B1-419A-AEAB-3B5CC14AF838}"/>
              </a:ext>
            </a:extLst>
          </p:cNvPr>
          <p:cNvSpPr/>
          <p:nvPr/>
        </p:nvSpPr>
        <p:spPr>
          <a:xfrm>
            <a:off x="5413598" y="3017136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SSD</a:t>
            </a:r>
          </a:p>
          <a:p>
            <a:pPr algn="ctr"/>
            <a:endParaRPr lang="en-US" dirty="0"/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4BDA2895-815A-4966-A551-471F9237FFB3}"/>
              </a:ext>
            </a:extLst>
          </p:cNvPr>
          <p:cNvSpPr/>
          <p:nvPr/>
        </p:nvSpPr>
        <p:spPr>
          <a:xfrm>
            <a:off x="7499967" y="3018456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Train</a:t>
            </a:r>
          </a:p>
          <a:p>
            <a:pPr algn="ctr"/>
            <a:endParaRPr lang="en-US" dirty="0"/>
          </a:p>
        </p:txBody>
      </p:sp>
      <p:sp>
        <p:nvSpPr>
          <p:cNvPr id="73" name="Flowchart: Data 72">
            <a:extLst>
              <a:ext uri="{FF2B5EF4-FFF2-40B4-BE49-F238E27FC236}">
                <a16:creationId xmlns:a16="http://schemas.microsoft.com/office/drawing/2014/main" id="{B9D0FB49-BFC9-4273-8CFD-1F439FE8FF89}"/>
              </a:ext>
            </a:extLst>
          </p:cNvPr>
          <p:cNvSpPr/>
          <p:nvPr/>
        </p:nvSpPr>
        <p:spPr>
          <a:xfrm>
            <a:off x="2239079" y="5151329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Testing Dataset</a:t>
            </a:r>
          </a:p>
          <a:p>
            <a:pPr algn="ctr"/>
            <a:endParaRPr lang="en-US" dirty="0"/>
          </a:p>
        </p:txBody>
      </p:sp>
      <p:sp>
        <p:nvSpPr>
          <p:cNvPr id="74" name="Flowchart: Process 73">
            <a:extLst>
              <a:ext uri="{FF2B5EF4-FFF2-40B4-BE49-F238E27FC236}">
                <a16:creationId xmlns:a16="http://schemas.microsoft.com/office/drawing/2014/main" id="{B4FC2CDF-9238-4BA1-AC23-3CE5BEFD8588}"/>
              </a:ext>
            </a:extLst>
          </p:cNvPr>
          <p:cNvSpPr/>
          <p:nvPr/>
        </p:nvSpPr>
        <p:spPr>
          <a:xfrm>
            <a:off x="4450762" y="5163232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Preprocess</a:t>
            </a:r>
          </a:p>
          <a:p>
            <a:pPr algn="ctr"/>
            <a:endParaRPr lang="en-US" dirty="0"/>
          </a:p>
        </p:txBody>
      </p:sp>
      <p:sp>
        <p:nvSpPr>
          <p:cNvPr id="76" name="Flowchart: Data 75">
            <a:extLst>
              <a:ext uri="{FF2B5EF4-FFF2-40B4-BE49-F238E27FC236}">
                <a16:creationId xmlns:a16="http://schemas.microsoft.com/office/drawing/2014/main" id="{839715FB-9664-4048-BAE4-817D179B58D8}"/>
              </a:ext>
            </a:extLst>
          </p:cNvPr>
          <p:cNvSpPr/>
          <p:nvPr/>
        </p:nvSpPr>
        <p:spPr>
          <a:xfrm>
            <a:off x="9465064" y="3012464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Model</a:t>
            </a:r>
          </a:p>
          <a:p>
            <a:pPr algn="ctr"/>
            <a:endParaRPr lang="en-US" dirty="0"/>
          </a:p>
        </p:txBody>
      </p:sp>
      <p:sp>
        <p:nvSpPr>
          <p:cNvPr id="78" name="Flowchart: Process 77">
            <a:extLst>
              <a:ext uri="{FF2B5EF4-FFF2-40B4-BE49-F238E27FC236}">
                <a16:creationId xmlns:a16="http://schemas.microsoft.com/office/drawing/2014/main" id="{D618A18F-0AAA-450C-BF19-83DADFE60F30}"/>
              </a:ext>
            </a:extLst>
          </p:cNvPr>
          <p:cNvSpPr/>
          <p:nvPr/>
        </p:nvSpPr>
        <p:spPr>
          <a:xfrm>
            <a:off x="6704495" y="5157192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Trained</a:t>
            </a:r>
          </a:p>
          <a:p>
            <a:pPr algn="ctr"/>
            <a:r>
              <a:rPr lang="en-US" sz="1400" dirty="0"/>
              <a:t>Model</a:t>
            </a:r>
          </a:p>
          <a:p>
            <a:pPr algn="ctr"/>
            <a:endParaRPr lang="en-US" dirty="0"/>
          </a:p>
        </p:txBody>
      </p:sp>
      <p:sp>
        <p:nvSpPr>
          <p:cNvPr id="79" name="Flowchart: Data 78">
            <a:extLst>
              <a:ext uri="{FF2B5EF4-FFF2-40B4-BE49-F238E27FC236}">
                <a16:creationId xmlns:a16="http://schemas.microsoft.com/office/drawing/2014/main" id="{4E519D70-FD4E-4901-A32A-BC129E2812F5}"/>
              </a:ext>
            </a:extLst>
          </p:cNvPr>
          <p:cNvSpPr/>
          <p:nvPr/>
        </p:nvSpPr>
        <p:spPr>
          <a:xfrm>
            <a:off x="8580544" y="5160300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Location and Class</a:t>
            </a:r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983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2946-C384-4492-BF73-740734F7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System Overview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68412E-D5E8-4C8D-858C-EEF24D564C6C}"/>
              </a:ext>
            </a:extLst>
          </p:cNvPr>
          <p:cNvGrpSpPr/>
          <p:nvPr/>
        </p:nvGrpSpPr>
        <p:grpSpPr>
          <a:xfrm>
            <a:off x="539261" y="2183056"/>
            <a:ext cx="10884877" cy="1738312"/>
            <a:chOff x="539261" y="2145323"/>
            <a:chExt cx="10884877" cy="128367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DB2508-6EC5-461A-8CBC-EC1503C9B84D}"/>
                </a:ext>
              </a:extLst>
            </p:cNvPr>
            <p:cNvCxnSpPr/>
            <p:nvPr/>
          </p:nvCxnSpPr>
          <p:spPr>
            <a:xfrm>
              <a:off x="539261" y="2145323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0516A3-4BA4-4B95-88C1-43593212EFC4}"/>
                </a:ext>
              </a:extLst>
            </p:cNvPr>
            <p:cNvCxnSpPr/>
            <p:nvPr/>
          </p:nvCxnSpPr>
          <p:spPr>
            <a:xfrm>
              <a:off x="545123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80E391-A74B-4C78-89E0-3D899DF5747F}"/>
                </a:ext>
              </a:extLst>
            </p:cNvPr>
            <p:cNvCxnSpPr/>
            <p:nvPr/>
          </p:nvCxnSpPr>
          <p:spPr>
            <a:xfrm>
              <a:off x="539261" y="3429000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AB7906-7216-4E18-B337-C61E4CC58C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24138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7859D46-99C9-4134-839B-2CBAD4AE7FC0}"/>
              </a:ext>
            </a:extLst>
          </p:cNvPr>
          <p:cNvSpPr txBox="1"/>
          <p:nvPr/>
        </p:nvSpPr>
        <p:spPr>
          <a:xfrm>
            <a:off x="857962" y="2350052"/>
            <a:ext cx="165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102C965-FBFC-4292-B227-75E08C8E5841}"/>
              </a:ext>
            </a:extLst>
          </p:cNvPr>
          <p:cNvGrpSpPr/>
          <p:nvPr/>
        </p:nvGrpSpPr>
        <p:grpSpPr>
          <a:xfrm>
            <a:off x="539261" y="4328868"/>
            <a:ext cx="10884877" cy="1738312"/>
            <a:chOff x="539261" y="2145323"/>
            <a:chExt cx="10884877" cy="128367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BDAF139-0BC5-49D8-8A67-94CF38A18F44}"/>
                </a:ext>
              </a:extLst>
            </p:cNvPr>
            <p:cNvCxnSpPr/>
            <p:nvPr/>
          </p:nvCxnSpPr>
          <p:spPr>
            <a:xfrm>
              <a:off x="539261" y="2145323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4553526-BFDB-4561-A570-6BCE8A8EC696}"/>
                </a:ext>
              </a:extLst>
            </p:cNvPr>
            <p:cNvCxnSpPr/>
            <p:nvPr/>
          </p:nvCxnSpPr>
          <p:spPr>
            <a:xfrm>
              <a:off x="545123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CFA1D0C-6ACC-4EAB-875B-BAAEB6B1B409}"/>
                </a:ext>
              </a:extLst>
            </p:cNvPr>
            <p:cNvCxnSpPr/>
            <p:nvPr/>
          </p:nvCxnSpPr>
          <p:spPr>
            <a:xfrm>
              <a:off x="539261" y="3429000"/>
              <a:ext cx="108848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B83F18-213A-4F42-A2FD-DF28361D5185}"/>
                </a:ext>
              </a:extLst>
            </p:cNvPr>
            <p:cNvCxnSpPr>
              <a:cxnSpLocks/>
            </p:cNvCxnSpPr>
            <p:nvPr/>
          </p:nvCxnSpPr>
          <p:spPr>
            <a:xfrm>
              <a:off x="11424138" y="2154115"/>
              <a:ext cx="0" cy="1274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7533046-F58D-4E93-B521-934CC2665032}"/>
              </a:ext>
            </a:extLst>
          </p:cNvPr>
          <p:cNvSpPr txBox="1"/>
          <p:nvPr/>
        </p:nvSpPr>
        <p:spPr>
          <a:xfrm>
            <a:off x="857962" y="4495864"/>
            <a:ext cx="165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Inferencing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2CC126-B829-4624-AA3A-D89FC1B51850}"/>
              </a:ext>
            </a:extLst>
          </p:cNvPr>
          <p:cNvCxnSpPr>
            <a:cxnSpLocks/>
          </p:cNvCxnSpPr>
          <p:nvPr/>
        </p:nvCxnSpPr>
        <p:spPr>
          <a:xfrm>
            <a:off x="2212043" y="3351438"/>
            <a:ext cx="4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67C9A89-EA05-4D26-947C-C733F1FED51B}"/>
              </a:ext>
            </a:extLst>
          </p:cNvPr>
          <p:cNvCxnSpPr>
            <a:cxnSpLocks/>
          </p:cNvCxnSpPr>
          <p:nvPr/>
        </p:nvCxnSpPr>
        <p:spPr>
          <a:xfrm>
            <a:off x="9086131" y="5529428"/>
            <a:ext cx="626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lowchart: Data 60">
            <a:extLst>
              <a:ext uri="{FF2B5EF4-FFF2-40B4-BE49-F238E27FC236}">
                <a16:creationId xmlns:a16="http://schemas.microsoft.com/office/drawing/2014/main" id="{D1EDA838-7FE3-4B9E-AFC0-A72724B89675}"/>
              </a:ext>
            </a:extLst>
          </p:cNvPr>
          <p:cNvSpPr/>
          <p:nvPr/>
        </p:nvSpPr>
        <p:spPr>
          <a:xfrm>
            <a:off x="1004628" y="3012944"/>
            <a:ext cx="1363179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Testing Dataset</a:t>
            </a:r>
          </a:p>
          <a:p>
            <a:pPr algn="ctr"/>
            <a:endParaRPr lang="en-US" dirty="0"/>
          </a:p>
        </p:txBody>
      </p:sp>
      <p:sp>
        <p:nvSpPr>
          <p:cNvPr id="62" name="Flowchart: Process 61">
            <a:extLst>
              <a:ext uri="{FF2B5EF4-FFF2-40B4-BE49-F238E27FC236}">
                <a16:creationId xmlns:a16="http://schemas.microsoft.com/office/drawing/2014/main" id="{03B64481-EDF0-4D5A-B724-7A428FC4D11A}"/>
              </a:ext>
            </a:extLst>
          </p:cNvPr>
          <p:cNvSpPr/>
          <p:nvPr/>
        </p:nvSpPr>
        <p:spPr>
          <a:xfrm>
            <a:off x="2693850" y="3015875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Preprocess</a:t>
            </a:r>
          </a:p>
          <a:p>
            <a:pPr algn="ctr"/>
            <a:endParaRPr lang="en-US" dirty="0"/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18D07144-07FF-45F5-B68D-D5C6A4C66953}"/>
              </a:ext>
            </a:extLst>
          </p:cNvPr>
          <p:cNvSpPr/>
          <p:nvPr/>
        </p:nvSpPr>
        <p:spPr>
          <a:xfrm>
            <a:off x="4457053" y="3022000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Trained</a:t>
            </a:r>
          </a:p>
          <a:p>
            <a:pPr algn="ctr"/>
            <a:r>
              <a:rPr lang="en-US" sz="1400" dirty="0"/>
              <a:t>Model</a:t>
            </a:r>
          </a:p>
          <a:p>
            <a:pPr algn="ctr"/>
            <a:endParaRPr lang="en-US" dirty="0"/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B5BBDBB2-4882-4116-A47E-FD9BB5933114}"/>
              </a:ext>
            </a:extLst>
          </p:cNvPr>
          <p:cNvSpPr/>
          <p:nvPr/>
        </p:nvSpPr>
        <p:spPr>
          <a:xfrm>
            <a:off x="6220248" y="3027950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Decode</a:t>
            </a:r>
          </a:p>
          <a:p>
            <a:pPr algn="ctr"/>
            <a:endParaRPr lang="en-US" dirty="0"/>
          </a:p>
        </p:txBody>
      </p:sp>
      <p:sp>
        <p:nvSpPr>
          <p:cNvPr id="93" name="Flowchart: Process 92">
            <a:extLst>
              <a:ext uri="{FF2B5EF4-FFF2-40B4-BE49-F238E27FC236}">
                <a16:creationId xmlns:a16="http://schemas.microsoft.com/office/drawing/2014/main" id="{F824FD29-2B84-423F-81A9-3524DC50B42A}"/>
              </a:ext>
            </a:extLst>
          </p:cNvPr>
          <p:cNvSpPr/>
          <p:nvPr/>
        </p:nvSpPr>
        <p:spPr>
          <a:xfrm>
            <a:off x="7996627" y="3015875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Evaluation Criteria</a:t>
            </a:r>
          </a:p>
          <a:p>
            <a:pPr algn="ctr"/>
            <a:endParaRPr lang="en-US" dirty="0"/>
          </a:p>
        </p:txBody>
      </p:sp>
      <p:sp>
        <p:nvSpPr>
          <p:cNvPr id="94" name="Flowchart: Data 93">
            <a:extLst>
              <a:ext uri="{FF2B5EF4-FFF2-40B4-BE49-F238E27FC236}">
                <a16:creationId xmlns:a16="http://schemas.microsoft.com/office/drawing/2014/main" id="{073BA184-8B5C-4525-ABF9-BCEA0A17FADB}"/>
              </a:ext>
            </a:extLst>
          </p:cNvPr>
          <p:cNvSpPr/>
          <p:nvPr/>
        </p:nvSpPr>
        <p:spPr>
          <a:xfrm>
            <a:off x="9649913" y="3012944"/>
            <a:ext cx="1667884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t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Model’s Performance</a:t>
            </a:r>
            <a:endParaRPr lang="en-US" sz="1400" dirty="0"/>
          </a:p>
          <a:p>
            <a:pPr algn="ctr"/>
            <a:endParaRPr lang="en-US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690A4DA-74D4-4144-BF83-A8F40C72E1AC}"/>
              </a:ext>
            </a:extLst>
          </p:cNvPr>
          <p:cNvCxnSpPr>
            <a:cxnSpLocks/>
          </p:cNvCxnSpPr>
          <p:nvPr/>
        </p:nvCxnSpPr>
        <p:spPr>
          <a:xfrm>
            <a:off x="3978195" y="3330550"/>
            <a:ext cx="4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473538A-3569-4FCE-AD15-FFC1D4ECDA01}"/>
              </a:ext>
            </a:extLst>
          </p:cNvPr>
          <p:cNvCxnSpPr>
            <a:cxnSpLocks/>
          </p:cNvCxnSpPr>
          <p:nvPr/>
        </p:nvCxnSpPr>
        <p:spPr>
          <a:xfrm>
            <a:off x="7497732" y="3351438"/>
            <a:ext cx="4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57CC615-CB99-474A-8811-2F4323895C4B}"/>
              </a:ext>
            </a:extLst>
          </p:cNvPr>
          <p:cNvCxnSpPr>
            <a:cxnSpLocks/>
          </p:cNvCxnSpPr>
          <p:nvPr/>
        </p:nvCxnSpPr>
        <p:spPr>
          <a:xfrm>
            <a:off x="5734537" y="3330550"/>
            <a:ext cx="4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A33A5D6-C05A-4727-9064-2C5277632B63}"/>
              </a:ext>
            </a:extLst>
          </p:cNvPr>
          <p:cNvCxnSpPr>
            <a:cxnSpLocks/>
          </p:cNvCxnSpPr>
          <p:nvPr/>
        </p:nvCxnSpPr>
        <p:spPr>
          <a:xfrm>
            <a:off x="9271946" y="3330550"/>
            <a:ext cx="4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355AE7C-F9F6-4320-842B-969075A978A9}"/>
              </a:ext>
            </a:extLst>
          </p:cNvPr>
          <p:cNvCxnSpPr>
            <a:cxnSpLocks/>
          </p:cNvCxnSpPr>
          <p:nvPr/>
        </p:nvCxnSpPr>
        <p:spPr>
          <a:xfrm>
            <a:off x="2040369" y="5464520"/>
            <a:ext cx="4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Manual Input 5">
            <a:extLst>
              <a:ext uri="{FF2B5EF4-FFF2-40B4-BE49-F238E27FC236}">
                <a16:creationId xmlns:a16="http://schemas.microsoft.com/office/drawing/2014/main" id="{226ADB36-104C-45F2-81F0-76E7FA88B674}"/>
              </a:ext>
            </a:extLst>
          </p:cNvPr>
          <p:cNvSpPr/>
          <p:nvPr/>
        </p:nvSpPr>
        <p:spPr>
          <a:xfrm>
            <a:off x="706217" y="5085328"/>
            <a:ext cx="1334152" cy="672008"/>
          </a:xfrm>
          <a:prstGeom prst="flowChartManualIn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 or Video</a:t>
            </a:r>
          </a:p>
          <a:p>
            <a:pPr algn="ctr"/>
            <a:endParaRPr lang="en-US" sz="1400" dirty="0"/>
          </a:p>
        </p:txBody>
      </p:sp>
      <p:sp>
        <p:nvSpPr>
          <p:cNvPr id="118" name="Flowchart: Process 117">
            <a:extLst>
              <a:ext uri="{FF2B5EF4-FFF2-40B4-BE49-F238E27FC236}">
                <a16:creationId xmlns:a16="http://schemas.microsoft.com/office/drawing/2014/main" id="{5FA86C68-A92E-49FD-9820-02F78CFB349F}"/>
              </a:ext>
            </a:extLst>
          </p:cNvPr>
          <p:cNvSpPr/>
          <p:nvPr/>
        </p:nvSpPr>
        <p:spPr>
          <a:xfrm>
            <a:off x="2529728" y="5172919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Preprocess</a:t>
            </a:r>
          </a:p>
          <a:p>
            <a:pPr algn="ctr"/>
            <a:endParaRPr lang="en-US" dirty="0"/>
          </a:p>
        </p:txBody>
      </p:sp>
      <p:sp>
        <p:nvSpPr>
          <p:cNvPr id="119" name="Flowchart: Process 118">
            <a:extLst>
              <a:ext uri="{FF2B5EF4-FFF2-40B4-BE49-F238E27FC236}">
                <a16:creationId xmlns:a16="http://schemas.microsoft.com/office/drawing/2014/main" id="{AED6542C-6322-486D-9F63-68F475C054FE}"/>
              </a:ext>
            </a:extLst>
          </p:cNvPr>
          <p:cNvSpPr/>
          <p:nvPr/>
        </p:nvSpPr>
        <p:spPr>
          <a:xfrm>
            <a:off x="4292931" y="5179044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Trained</a:t>
            </a:r>
          </a:p>
          <a:p>
            <a:pPr algn="ctr"/>
            <a:r>
              <a:rPr lang="en-US" sz="1400" dirty="0"/>
              <a:t>Model</a:t>
            </a:r>
          </a:p>
          <a:p>
            <a:pPr algn="ctr"/>
            <a:endParaRPr lang="en-US" dirty="0"/>
          </a:p>
        </p:txBody>
      </p:sp>
      <p:sp>
        <p:nvSpPr>
          <p:cNvPr id="120" name="Flowchart: Process 119">
            <a:extLst>
              <a:ext uri="{FF2B5EF4-FFF2-40B4-BE49-F238E27FC236}">
                <a16:creationId xmlns:a16="http://schemas.microsoft.com/office/drawing/2014/main" id="{409FB641-90AB-4641-9063-93AE78CB7247}"/>
              </a:ext>
            </a:extLst>
          </p:cNvPr>
          <p:cNvSpPr/>
          <p:nvPr/>
        </p:nvSpPr>
        <p:spPr>
          <a:xfrm>
            <a:off x="6056126" y="5184994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Decode</a:t>
            </a:r>
          </a:p>
          <a:p>
            <a:pPr algn="ctr"/>
            <a:endParaRPr lang="en-US" dirty="0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7CA3DB0-5061-41CC-9A6A-B415FE017EFC}"/>
              </a:ext>
            </a:extLst>
          </p:cNvPr>
          <p:cNvCxnSpPr>
            <a:cxnSpLocks/>
          </p:cNvCxnSpPr>
          <p:nvPr/>
        </p:nvCxnSpPr>
        <p:spPr>
          <a:xfrm>
            <a:off x="3814073" y="5487594"/>
            <a:ext cx="4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84D2317-1F8A-4B5E-81F4-B9ED8287ABCD}"/>
              </a:ext>
            </a:extLst>
          </p:cNvPr>
          <p:cNvCxnSpPr>
            <a:cxnSpLocks/>
          </p:cNvCxnSpPr>
          <p:nvPr/>
        </p:nvCxnSpPr>
        <p:spPr>
          <a:xfrm>
            <a:off x="7333610" y="5513410"/>
            <a:ext cx="4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5AEA4D8-B9B3-490D-BEED-A1A2A39015AD}"/>
              </a:ext>
            </a:extLst>
          </p:cNvPr>
          <p:cNvCxnSpPr>
            <a:cxnSpLocks/>
          </p:cNvCxnSpPr>
          <p:nvPr/>
        </p:nvCxnSpPr>
        <p:spPr>
          <a:xfrm>
            <a:off x="5570415" y="5487594"/>
            <a:ext cx="4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Flowchart: Process 123">
            <a:extLst>
              <a:ext uri="{FF2B5EF4-FFF2-40B4-BE49-F238E27FC236}">
                <a16:creationId xmlns:a16="http://schemas.microsoft.com/office/drawing/2014/main" id="{0AFD7959-53F4-4A31-81BC-E215E87A81A2}"/>
              </a:ext>
            </a:extLst>
          </p:cNvPr>
          <p:cNvSpPr/>
          <p:nvPr/>
        </p:nvSpPr>
        <p:spPr>
          <a:xfrm>
            <a:off x="7825070" y="5184994"/>
            <a:ext cx="1277484" cy="583203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Draw box and label</a:t>
            </a:r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dirty="0"/>
          </a:p>
        </p:txBody>
      </p:sp>
      <p:sp>
        <p:nvSpPr>
          <p:cNvPr id="125" name="Flowchart: Data 124">
            <a:extLst>
              <a:ext uri="{FF2B5EF4-FFF2-40B4-BE49-F238E27FC236}">
                <a16:creationId xmlns:a16="http://schemas.microsoft.com/office/drawing/2014/main" id="{A935546A-36C5-4ED3-8035-BDDC0E1D75DD}"/>
              </a:ext>
            </a:extLst>
          </p:cNvPr>
          <p:cNvSpPr/>
          <p:nvPr/>
        </p:nvSpPr>
        <p:spPr>
          <a:xfrm>
            <a:off x="9582284" y="5188322"/>
            <a:ext cx="1735518" cy="589066"/>
          </a:xfrm>
          <a:prstGeom prst="flowChartInputOutp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rIns="0" rtlCol="0" anchor="t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Image with predicted info</a:t>
            </a:r>
            <a:endParaRPr lang="en-US" sz="1400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114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FDFAF-4AF2-466C-B034-220D183B0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046" y="169519"/>
            <a:ext cx="9755908" cy="550918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</a:effectLst>
              </a:rPr>
              <a:t>System Flow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15B405-3009-4EDA-AD8D-430E7938D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46" y="694589"/>
            <a:ext cx="9820981" cy="609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74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A062B-612D-44CC-9F06-D0EE1FC6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Preprocessing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8735F-6803-443B-94DA-E42BB6BA2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1500" dirty="0"/>
              <a:t>First step in system as it is elementary </a:t>
            </a:r>
          </a:p>
          <a:p>
            <a:r>
              <a:rPr lang="en-US" sz="1500" dirty="0"/>
              <a:t>Three stages are included</a:t>
            </a:r>
          </a:p>
          <a:p>
            <a:r>
              <a:rPr lang="en-US" sz="1500" dirty="0"/>
              <a:t>Resizing , Photometric Distortion, Random Cropping, Random Flipping</a:t>
            </a:r>
          </a:p>
          <a:p>
            <a:r>
              <a:rPr lang="en-US" sz="1500" dirty="0"/>
              <a:t>They refresh in every epoch except resizing</a:t>
            </a:r>
          </a:p>
          <a:p>
            <a:r>
              <a:rPr lang="en-US" sz="1500" dirty="0"/>
              <a:t>Very important step because of making the model to get more data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i="1" dirty="0"/>
              <a:t>Resizing</a:t>
            </a:r>
          </a:p>
          <a:p>
            <a:pPr marL="0" indent="0">
              <a:buNone/>
            </a:pPr>
            <a:r>
              <a:rPr lang="en-US" sz="1500" dirty="0"/>
              <a:t>It is pretty obvious that is need to resize all the images </a:t>
            </a:r>
            <a:r>
              <a:rPr lang="en-US" sz="1500" dirty="0" err="1"/>
              <a:t>wrt</a:t>
            </a:r>
            <a:r>
              <a:rPr lang="en-US" sz="1500" dirty="0"/>
              <a:t> model’s dimensions (300*300 for my model)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i="1" dirty="0"/>
              <a:t>Photometric Distortion</a:t>
            </a:r>
          </a:p>
          <a:p>
            <a:r>
              <a:rPr lang="en-US" sz="1500" dirty="0"/>
              <a:t>Distort brightness, contrast, saturation, and hue, each with a 50% chance, in random order</a:t>
            </a:r>
          </a:p>
          <a:p>
            <a:pPr marL="0" indent="0">
              <a:buNone/>
            </a:pPr>
            <a:endParaRPr lang="en-US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777019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04C67-0C8D-430F-8B76-02E546001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Preprocessing (cont..)</a:t>
            </a:r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BAF04-D224-4600-9BB8-2B216833C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i="1" dirty="0"/>
              <a:t>Random Cropping and Random Flipping</a:t>
            </a:r>
          </a:p>
          <a:p>
            <a:r>
              <a:rPr lang="en-US" sz="2200" dirty="0"/>
              <a:t>Randomly cropped and flip images with 50% chance</a:t>
            </a:r>
          </a:p>
        </p:txBody>
      </p:sp>
    </p:spTree>
    <p:extLst>
      <p:ext uri="{BB962C8B-B14F-4D97-AF65-F5344CB8AC3E}">
        <p14:creationId xmlns:p14="http://schemas.microsoft.com/office/powerpoint/2010/main" val="1598843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9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F838-096E-40C3-81F1-CBD139BE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SSD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23B16-4EF5-414F-986E-0C98053DD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Base Convolution, Auxiliary Convolution, Prediction Convolution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i="1" dirty="0"/>
              <a:t>Base Convolution</a:t>
            </a:r>
          </a:p>
          <a:p>
            <a:r>
              <a:rPr lang="en-US" sz="1700" dirty="0"/>
              <a:t>Use VGG16 that is trained on ImageNet by transfer learning</a:t>
            </a:r>
          </a:p>
          <a:p>
            <a:r>
              <a:rPr lang="en-US" sz="1700" dirty="0"/>
              <a:t>Take out conv4-3,and conv7 for Prediction Convolution</a:t>
            </a:r>
          </a:p>
          <a:p>
            <a:r>
              <a:rPr lang="en-US" sz="1700" dirty="0"/>
              <a:t>Dimension are halved into 38*38 in conv4-3 and 19*19 in conv7 ( 300*300-&gt;150*150 (pool 1) , 150*150-&gt;75*75(pool 2) , 75*75-&gt;    38*38(pool 3 ceiling mode in this pooling ), 38*38-&gt;19*19(pool 4) )</a:t>
            </a:r>
          </a:p>
          <a:p>
            <a:r>
              <a:rPr lang="en-US" sz="1700" dirty="0"/>
              <a:t>In original VGG16 fc6 and fc7 ( Fully connected layers )</a:t>
            </a:r>
          </a:p>
          <a:p>
            <a:r>
              <a:rPr lang="en-US" sz="1700" dirty="0"/>
              <a:t>Need to convert into convolution and subsample by decimation ( in original  VGG16 there is 4096 filters(feature detectors) but we just want only 1024 filters for our model to reduce computational </a:t>
            </a:r>
            <a:r>
              <a:rPr lang="en-US" sz="1700" dirty="0" err="1"/>
              <a:t>expensivity</a:t>
            </a:r>
            <a:r>
              <a:rPr lang="en-US" sz="1700" dirty="0"/>
              <a:t> )</a:t>
            </a:r>
          </a:p>
          <a:p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708890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E7CEC-6464-4598-B578-683EF964B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SSD(cont..)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B0422-C347-4D9E-8EAF-06D77D65F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Auxiliary Convolution</a:t>
            </a:r>
          </a:p>
          <a:p>
            <a:r>
              <a:rPr lang="en-US" sz="2000" dirty="0"/>
              <a:t>SSD add more convolution layers for different scale objects</a:t>
            </a:r>
          </a:p>
          <a:p>
            <a:r>
              <a:rPr lang="en-US" sz="2000" dirty="0"/>
              <a:t>Four layers for prediction</a:t>
            </a:r>
          </a:p>
          <a:p>
            <a:r>
              <a:rPr lang="en-US" sz="2000" dirty="0"/>
              <a:t>Conv8-2,Conv9-2,Conv10-2,Conv11-2 and dimensions are 10*10,5*5,3*3 and 1*1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Prediction Convolution</a:t>
            </a:r>
          </a:p>
          <a:p>
            <a:r>
              <a:rPr lang="en-US" sz="2000" dirty="0"/>
              <a:t>This part is where we get location and class for input images for every pixels of the feature map</a:t>
            </a:r>
          </a:p>
          <a:p>
            <a:r>
              <a:rPr lang="en-US" sz="2000" dirty="0"/>
              <a:t>That mean for conv4-3, yield 38*38 class prediction</a:t>
            </a:r>
          </a:p>
          <a:p>
            <a:r>
              <a:rPr lang="en-US" sz="2000" dirty="0"/>
              <a:t>More in location</a:t>
            </a:r>
          </a:p>
          <a:p>
            <a:r>
              <a:rPr lang="en-US" sz="2000" dirty="0"/>
              <a:t>This will predict the location as follow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341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B8B2-F285-42B1-BD30-3F5B4778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SSD (cont..)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A497E-810C-4AC6-89D8-D86A25541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Conv4-3 –&gt; 4 prior boxes ( prior box presentation is center-size coordinates (</a:t>
            </a:r>
            <a:r>
              <a:rPr lang="en-US" sz="2000" dirty="0" err="1"/>
              <a:t>c_x</a:t>
            </a:r>
            <a:r>
              <a:rPr lang="en-US" sz="2000" dirty="0"/>
              <a:t>, </a:t>
            </a:r>
            <a:r>
              <a:rPr lang="en-US" sz="2000" dirty="0" err="1"/>
              <a:t>c_y</a:t>
            </a:r>
            <a:r>
              <a:rPr lang="en-US" sz="2000" dirty="0"/>
              <a:t>, w, h) and there is also boundary presentation( x-</a:t>
            </a:r>
            <a:r>
              <a:rPr lang="en-US" sz="2000" dirty="0" err="1"/>
              <a:t>min,y</a:t>
            </a:r>
            <a:r>
              <a:rPr lang="en-US" sz="2000" dirty="0"/>
              <a:t>-</a:t>
            </a:r>
            <a:r>
              <a:rPr lang="en-US" sz="2000" dirty="0" err="1"/>
              <a:t>min,x</a:t>
            </a:r>
            <a:r>
              <a:rPr lang="en-US" sz="2000" dirty="0"/>
              <a:t>-</a:t>
            </a:r>
            <a:r>
              <a:rPr lang="en-US" sz="2000" dirty="0" err="1"/>
              <a:t>max,y</a:t>
            </a:r>
            <a:r>
              <a:rPr lang="en-US" sz="2000" dirty="0"/>
              <a:t>-max) )</a:t>
            </a:r>
          </a:p>
          <a:p>
            <a:pPr marL="0" indent="0">
              <a:buNone/>
            </a:pPr>
            <a:r>
              <a:rPr lang="en-US" sz="2000" dirty="0"/>
              <a:t>   Conv7-&gt; 6 prior boxes</a:t>
            </a:r>
          </a:p>
          <a:p>
            <a:pPr marL="0" indent="0">
              <a:buNone/>
            </a:pPr>
            <a:r>
              <a:rPr lang="en-US" sz="2000" dirty="0"/>
              <a:t>   Conv8-2-&gt; 6 prior boxes</a:t>
            </a:r>
          </a:p>
          <a:p>
            <a:pPr marL="0" indent="0">
              <a:buNone/>
            </a:pPr>
            <a:r>
              <a:rPr lang="en-US" sz="2000" dirty="0"/>
              <a:t>   Conv9-2-&gt; 6 prior boxes</a:t>
            </a:r>
          </a:p>
          <a:p>
            <a:pPr marL="0" indent="0">
              <a:buNone/>
            </a:pPr>
            <a:r>
              <a:rPr lang="en-US" sz="2000" dirty="0"/>
              <a:t>   Conv10-2-&gt; 4 prior boxes </a:t>
            </a:r>
          </a:p>
          <a:p>
            <a:pPr marL="0" indent="0">
              <a:buNone/>
            </a:pPr>
            <a:r>
              <a:rPr lang="en-US" sz="2000" dirty="0"/>
              <a:t>   Conv11-2-&gt; 4 prior boxes</a:t>
            </a:r>
          </a:p>
          <a:p>
            <a:r>
              <a:rPr lang="en-US" sz="2000" dirty="0"/>
              <a:t>Total of 8732 location predictions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How prior boxes are created?</a:t>
            </a:r>
          </a:p>
          <a:p>
            <a:pPr marL="0" indent="0">
              <a:buNone/>
            </a:pPr>
            <a:r>
              <a:rPr lang="en-US" sz="2000" dirty="0"/>
              <a:t>Prior boxes are created with scale and aspect ratios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40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AD8C7-9FA6-4BED-BB03-6132CFCF7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9D8AC-D4D6-4025-BC90-35DDDC05F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Sample Result</a:t>
            </a:r>
          </a:p>
          <a:p>
            <a:r>
              <a:rPr lang="en-US" sz="2000" dirty="0"/>
              <a:t>Thesis Schedule</a:t>
            </a:r>
          </a:p>
          <a:p>
            <a:r>
              <a:rPr lang="en-US" sz="2000" dirty="0"/>
              <a:t>Conclusion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5154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15EC69-0C3B-4FD1-A656-7FA07493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Prior Boxes(cont..)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1FA72-B384-4343-B335-20E19082F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 </a:t>
            </a:r>
            <a:r>
              <a:rPr lang="en-US" sz="1700" i="1" dirty="0"/>
              <a:t>Scale</a:t>
            </a:r>
          </a:p>
          <a:p>
            <a:pPr marL="0" indent="0">
              <a:buNone/>
            </a:pPr>
            <a:r>
              <a:rPr lang="en-US" sz="1700" dirty="0"/>
              <a:t>Conv4_3 : 0.2, Conv7 : 0.2, Conv8_2 : 0.375, Conv9_2 : 0.55, Conv10_2 : 0.725, Conv11_2 : 0.9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i="1" dirty="0"/>
              <a:t>Aspect Ratios</a:t>
            </a:r>
          </a:p>
          <a:p>
            <a:pPr marL="0" indent="0">
              <a:buNone/>
            </a:pPr>
            <a:r>
              <a:rPr lang="en-US" sz="1700" dirty="0"/>
              <a:t>Conv4_3 :		1, 2/1, 1/2, the ratio between this and the next layer</a:t>
            </a:r>
          </a:p>
          <a:p>
            <a:pPr marL="0" indent="0">
              <a:buNone/>
            </a:pPr>
            <a:r>
              <a:rPr lang="en-US" sz="1700" dirty="0"/>
              <a:t>Conv7 : 		1, 2/1, 3/1, 1/2, 1/3, the ratio between this and the next layer</a:t>
            </a:r>
          </a:p>
          <a:p>
            <a:pPr marL="0" indent="0">
              <a:buNone/>
            </a:pPr>
            <a:r>
              <a:rPr lang="en-US" sz="1700" dirty="0"/>
              <a:t>Conv8_2 : 	1, 2/1, 3/1, 1/2, 1/3, the ratio between this and the next layer</a:t>
            </a:r>
          </a:p>
          <a:p>
            <a:pPr marL="0" indent="0">
              <a:buNone/>
            </a:pPr>
            <a:r>
              <a:rPr lang="en-US" sz="1700" dirty="0"/>
              <a:t>Conv9_2 : 	1, 2/1, 3/1, 1/2, 1/3, the ratio between this and the next layer</a:t>
            </a:r>
          </a:p>
          <a:p>
            <a:pPr marL="0" indent="0">
              <a:buNone/>
            </a:pPr>
            <a:r>
              <a:rPr lang="en-US" sz="1700" dirty="0"/>
              <a:t>Conv10_2 : 	1, 2/1, 1/2, the ratio between this and the next layer</a:t>
            </a:r>
          </a:p>
          <a:p>
            <a:pPr marL="0" indent="0">
              <a:buNone/>
            </a:pPr>
            <a:r>
              <a:rPr lang="en-US" sz="1700" dirty="0"/>
              <a:t>Conv11_2 : 	1, 2/1, 1/2, the ratio between this and the next layer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932781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25A97-0053-476D-8238-6D29DDDA1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Prior Boxes(cont..)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8365-939F-46CF-BAEB-5D865D9C7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i="1" dirty="0"/>
              <a:t>prior boxes per feature map(exclude prior box between current and next feature map)</a:t>
            </a:r>
          </a:p>
          <a:p>
            <a:pPr marL="0" indent="0">
              <a:buNone/>
            </a:pPr>
            <a:r>
              <a:rPr lang="en-US" sz="1500" dirty="0" err="1"/>
              <a:t>Cx</a:t>
            </a:r>
            <a:r>
              <a:rPr lang="en-US" sz="1500" dirty="0"/>
              <a:t>	-	j / feature map dimension ( j is each pixel in feature map )</a:t>
            </a:r>
          </a:p>
          <a:p>
            <a:pPr marL="0" indent="0">
              <a:buNone/>
            </a:pPr>
            <a:r>
              <a:rPr lang="en-US" sz="1500" dirty="0"/>
              <a:t>Cy	-	</a:t>
            </a:r>
            <a:r>
              <a:rPr lang="en-US" sz="1500" dirty="0" err="1"/>
              <a:t>i</a:t>
            </a:r>
            <a:r>
              <a:rPr lang="en-US" sz="1500" dirty="0"/>
              <a:t> / feature map dimension ( </a:t>
            </a:r>
            <a:r>
              <a:rPr lang="en-US" sz="1500" dirty="0" err="1"/>
              <a:t>i</a:t>
            </a:r>
            <a:r>
              <a:rPr lang="en-US" sz="1500" dirty="0"/>
              <a:t> is each pixel in feature map )</a:t>
            </a:r>
          </a:p>
          <a:p>
            <a:pPr marL="0" indent="0">
              <a:buNone/>
            </a:pPr>
            <a:r>
              <a:rPr lang="en-US" sz="1500" dirty="0"/>
              <a:t>Width     -	prior box scale of current feature map * square root of each aspect ratio in current feature map ( may be 3 or 5 wrt feature map )</a:t>
            </a:r>
          </a:p>
          <a:p>
            <a:pPr marL="0" indent="0">
              <a:buNone/>
            </a:pPr>
            <a:r>
              <a:rPr lang="en-US" sz="1500" dirty="0"/>
              <a:t>High        -	 prior box scale of current feature map / square root of each aspect ratio in  current feature map ( may be 3 or 5 wrt feature map )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i="1" dirty="0"/>
              <a:t>prior box between current and next feature map(not in Conv11_2 as it is a last feature and there is no next feature map)</a:t>
            </a:r>
          </a:p>
          <a:p>
            <a:pPr marL="0" indent="0">
              <a:buNone/>
            </a:pPr>
            <a:r>
              <a:rPr lang="en-US" sz="1500" dirty="0" err="1"/>
              <a:t>Cx</a:t>
            </a:r>
            <a:r>
              <a:rPr lang="en-US" sz="1500" dirty="0"/>
              <a:t>	-	j / feature map dimension ( j is each pixel in feature map )</a:t>
            </a:r>
          </a:p>
          <a:p>
            <a:pPr marL="0" indent="0">
              <a:buNone/>
            </a:pPr>
            <a:r>
              <a:rPr lang="en-US" sz="1500" dirty="0"/>
              <a:t>Cy	-	</a:t>
            </a:r>
            <a:r>
              <a:rPr lang="en-US" sz="1500" dirty="0" err="1"/>
              <a:t>i</a:t>
            </a:r>
            <a:r>
              <a:rPr lang="en-US" sz="1500" dirty="0"/>
              <a:t> / feature map dimension ( </a:t>
            </a:r>
            <a:r>
              <a:rPr lang="en-US" sz="1500" dirty="0" err="1"/>
              <a:t>i</a:t>
            </a:r>
            <a:r>
              <a:rPr lang="en-US" sz="1500" dirty="0"/>
              <a:t> is each pixel in feature map )</a:t>
            </a:r>
          </a:p>
          <a:p>
            <a:pPr marL="0" indent="0">
              <a:buNone/>
            </a:pPr>
            <a:endParaRPr lang="en-US" sz="1500" i="1" dirty="0"/>
          </a:p>
          <a:p>
            <a:pPr marL="0" indent="0"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3348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C8789F-9B9A-462A-A71F-870DE353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Prior Boxes (cont..)</a:t>
            </a:r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3E7E3-9B7B-4D77-9155-23ED93103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Width, High	-	square root of the multiplication of prior box scale of current feature map 		and prior box scale of next feature map</a:t>
            </a:r>
          </a:p>
        </p:txBody>
      </p:sp>
    </p:spTree>
    <p:extLst>
      <p:ext uri="{BB962C8B-B14F-4D97-AF65-F5344CB8AC3E}">
        <p14:creationId xmlns:p14="http://schemas.microsoft.com/office/powerpoint/2010/main" val="222897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E167-EC7C-44F6-A16A-DDFF75A6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Prior Boxes(cont..)</a:t>
            </a:r>
          </a:p>
        </p:txBody>
      </p:sp>
      <p:pic>
        <p:nvPicPr>
          <p:cNvPr id="5" name="Content Placeholder 4" descr="A close up of a dog&#10;&#10;Description automatically generated">
            <a:extLst>
              <a:ext uri="{FF2B5EF4-FFF2-40B4-BE49-F238E27FC236}">
                <a16:creationId xmlns:a16="http://schemas.microsoft.com/office/drawing/2014/main" id="{0EADB635-E27E-4BC8-B4FD-20B3082BE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121" y="2159190"/>
            <a:ext cx="7456916" cy="43336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257054-4DC1-4854-96FD-AC3EECDAD46E}"/>
              </a:ext>
            </a:extLst>
          </p:cNvPr>
          <p:cNvSpPr txBox="1"/>
          <p:nvPr/>
        </p:nvSpPr>
        <p:spPr>
          <a:xfrm>
            <a:off x="8094141" y="3371925"/>
            <a:ext cx="3421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Center-Size Representation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669B8-2F84-49BA-A730-0D0EE7233644}"/>
              </a:ext>
            </a:extLst>
          </p:cNvPr>
          <p:cNvSpPr txBox="1"/>
          <p:nvPr/>
        </p:nvSpPr>
        <p:spPr>
          <a:xfrm>
            <a:off x="1090245" y="1690688"/>
            <a:ext cx="519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Prior boxes presentations</a:t>
            </a:r>
          </a:p>
        </p:txBody>
      </p:sp>
    </p:spTree>
    <p:extLst>
      <p:ext uri="{BB962C8B-B14F-4D97-AF65-F5344CB8AC3E}">
        <p14:creationId xmlns:p14="http://schemas.microsoft.com/office/powerpoint/2010/main" val="4244650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EACE-BD22-422B-A758-52F2292C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Prior boxes presentations</a:t>
            </a:r>
            <a:br>
              <a:rPr lang="en-US" dirty="0"/>
            </a:br>
            <a:r>
              <a:rPr lang="en-US" dirty="0"/>
              <a:t> (cont...)</a:t>
            </a:r>
          </a:p>
        </p:txBody>
      </p:sp>
      <p:pic>
        <p:nvPicPr>
          <p:cNvPr id="5" name="Content Placeholder 4" descr="A close up of a dog&#10;&#10;Description automatically generated">
            <a:extLst>
              <a:ext uri="{FF2B5EF4-FFF2-40B4-BE49-F238E27FC236}">
                <a16:creationId xmlns:a16="http://schemas.microsoft.com/office/drawing/2014/main" id="{3E961BB2-CC17-472B-943C-C20F151B1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4611"/>
            <a:ext cx="6670431" cy="44113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94E29E-2095-47B7-AB0A-D6C2887AF743}"/>
              </a:ext>
            </a:extLst>
          </p:cNvPr>
          <p:cNvSpPr txBox="1"/>
          <p:nvPr/>
        </p:nvSpPr>
        <p:spPr>
          <a:xfrm>
            <a:off x="7809315" y="3933235"/>
            <a:ext cx="3103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Boundary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60210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E5CA4-A5EE-4015-A1CD-A69288958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3D16E-576F-4BB2-BC54-CCE249118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i="1" dirty="0">
                <a:solidFill>
                  <a:srgbClr val="000000"/>
                </a:solidFill>
              </a:rPr>
              <a:t>Multibox Loss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Localization loss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Confident loss ( class score 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Total loss = L (conf) * </a:t>
            </a:r>
            <a:r>
              <a:rPr lang="el-GR" sz="2400" dirty="0">
                <a:solidFill>
                  <a:srgbClr val="000000"/>
                </a:solidFill>
              </a:rPr>
              <a:t>α</a:t>
            </a:r>
            <a:r>
              <a:rPr lang="en-US" sz="2400" dirty="0">
                <a:solidFill>
                  <a:srgbClr val="000000"/>
                </a:solidFill>
              </a:rPr>
              <a:t> L (loc) (</a:t>
            </a:r>
            <a:r>
              <a:rPr lang="el-GR" sz="2400" dirty="0">
                <a:solidFill>
                  <a:srgbClr val="000000"/>
                </a:solidFill>
              </a:rPr>
              <a:t>α</a:t>
            </a:r>
            <a:r>
              <a:rPr lang="en-US" sz="2400" dirty="0">
                <a:solidFill>
                  <a:srgbClr val="000000"/>
                </a:solidFill>
              </a:rPr>
              <a:t> = learning rate )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i="1" dirty="0">
                <a:solidFill>
                  <a:srgbClr val="000000"/>
                </a:solidFill>
              </a:rPr>
              <a:t>Location loss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Find the ground true location for 8732 boxes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Smooth L1 loss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169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0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997D31-A52B-4252-8FF0-801B8F6FA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44272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Location Loss (cont..)</a:t>
            </a:r>
            <a:endParaRPr lang="en-US"/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CF6840B-8A0B-409C-9FB3-6776B5DA7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37" b="3"/>
          <a:stretch/>
        </p:blipFill>
        <p:spPr>
          <a:xfrm>
            <a:off x="800095" y="1901936"/>
            <a:ext cx="4261337" cy="4351338"/>
          </a:xfrm>
          <a:custGeom>
            <a:avLst/>
            <a:gdLst>
              <a:gd name="connsiteX0" fmla="*/ 133155 w 4114800"/>
              <a:gd name="connsiteY0" fmla="*/ 0 h 5712488"/>
              <a:gd name="connsiteX1" fmla="*/ 3981645 w 4114800"/>
              <a:gd name="connsiteY1" fmla="*/ 0 h 5712488"/>
              <a:gd name="connsiteX2" fmla="*/ 4114800 w 4114800"/>
              <a:gd name="connsiteY2" fmla="*/ 133155 h 5712488"/>
              <a:gd name="connsiteX3" fmla="*/ 4114800 w 4114800"/>
              <a:gd name="connsiteY3" fmla="*/ 5579333 h 5712488"/>
              <a:gd name="connsiteX4" fmla="*/ 3981645 w 4114800"/>
              <a:gd name="connsiteY4" fmla="*/ 5712488 h 5712488"/>
              <a:gd name="connsiteX5" fmla="*/ 133155 w 4114800"/>
              <a:gd name="connsiteY5" fmla="*/ 5712488 h 5712488"/>
              <a:gd name="connsiteX6" fmla="*/ 0 w 4114800"/>
              <a:gd name="connsiteY6" fmla="*/ 5579333 h 5712488"/>
              <a:gd name="connsiteX7" fmla="*/ 0 w 4114800"/>
              <a:gd name="connsiteY7" fmla="*/ 133155 h 5712488"/>
              <a:gd name="connsiteX8" fmla="*/ 133155 w 4114800"/>
              <a:gd name="connsiteY8" fmla="*/ 0 h 571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CAEA4-BBA0-4935-9507-AA0AD2410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904772"/>
            <a:ext cx="572148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i="1" dirty="0"/>
              <a:t>Finding the true location for 8732 boxes</a:t>
            </a:r>
          </a:p>
          <a:p>
            <a:r>
              <a:rPr lang="en-US" sz="2000" dirty="0"/>
              <a:t>Jaccard overlap between prior boxes and true boxes</a:t>
            </a:r>
          </a:p>
          <a:p>
            <a:r>
              <a:rPr lang="en-US" sz="2000" dirty="0"/>
              <a:t>Know which prior boxes respond to which true objects’ location. </a:t>
            </a:r>
          </a:p>
          <a:p>
            <a:r>
              <a:rPr lang="en-US" sz="2000" dirty="0"/>
              <a:t>Encode location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Jaccard Overlap ( Intersection over Union )</a:t>
            </a:r>
          </a:p>
          <a:p>
            <a:pPr marL="0" indent="0">
              <a:buNone/>
            </a:pPr>
            <a:r>
              <a:rPr lang="en-US" sz="2000" dirty="0"/>
              <a:t>Criteria that say how much two locations are overlapped. The formula of JO is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Jaccard Overlap = A </a:t>
            </a:r>
            <a:r>
              <a:rPr lang="hy-AM" sz="2000" dirty="0"/>
              <a:t>Ո</a:t>
            </a:r>
            <a:r>
              <a:rPr lang="en-US" sz="2000" dirty="0"/>
              <a:t> B / A U 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hy-AM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82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0EBF-A9C7-4980-BE26-A4A2E6ED3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Encoding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9EC4F-42DF-4408-BF5D-D4BB3E051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As training is the finding gradient descent update the weights, we got the offset not the real boxes’ location</a:t>
            </a:r>
          </a:p>
          <a:p>
            <a:r>
              <a:rPr lang="en-US" sz="2000" dirty="0"/>
              <a:t>We need to encode the true location for our loss function</a:t>
            </a:r>
          </a:p>
          <a:p>
            <a:r>
              <a:rPr lang="en-US" sz="2000" dirty="0"/>
              <a:t>Find offset between the true boxes (true boxes for every location) </a:t>
            </a:r>
            <a:r>
              <a:rPr lang="en-US" sz="2000" dirty="0" err="1"/>
              <a:t>wrt</a:t>
            </a:r>
            <a:r>
              <a:rPr lang="en-US" sz="2000" dirty="0"/>
              <a:t> their prior boxes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For center-sized representation</a:t>
            </a:r>
          </a:p>
          <a:p>
            <a:pPr marL="0" indent="0">
              <a:buNone/>
            </a:pPr>
            <a:r>
              <a:rPr lang="en-US" sz="2000" dirty="0"/>
              <a:t>Let say ground true representation are [ x</a:t>
            </a:r>
            <a:r>
              <a:rPr lang="en-US" sz="2000" i="1"/>
              <a:t>gt </a:t>
            </a:r>
            <a:r>
              <a:rPr lang="en-US" sz="2000" dirty="0"/>
              <a:t>,y</a:t>
            </a:r>
            <a:r>
              <a:rPr lang="en-US" sz="2000" i="1"/>
              <a:t>gt</a:t>
            </a:r>
            <a:r>
              <a:rPr lang="en-US" sz="2000" dirty="0"/>
              <a:t> , w</a:t>
            </a:r>
            <a:r>
              <a:rPr lang="en-US" sz="2000" i="1"/>
              <a:t>gt</a:t>
            </a:r>
            <a:r>
              <a:rPr lang="en-US" sz="2000" dirty="0"/>
              <a:t> , h</a:t>
            </a:r>
            <a:r>
              <a:rPr lang="en-US" sz="2000" i="1"/>
              <a:t>gt </a:t>
            </a:r>
            <a:r>
              <a:rPr lang="en-US" sz="2000" dirty="0"/>
              <a:t>] and prior box representation are [ x</a:t>
            </a:r>
            <a:r>
              <a:rPr lang="en-US" sz="2000" i="1"/>
              <a:t>pri</a:t>
            </a:r>
            <a:r>
              <a:rPr lang="en-US" sz="2000" i="1" dirty="0"/>
              <a:t> </a:t>
            </a:r>
            <a:r>
              <a:rPr lang="en-US" sz="2000" dirty="0"/>
              <a:t>,y</a:t>
            </a:r>
            <a:r>
              <a:rPr lang="en-US" sz="2000" i="1"/>
              <a:t>pri</a:t>
            </a:r>
            <a:r>
              <a:rPr lang="en-US" sz="2000" dirty="0"/>
              <a:t> , w</a:t>
            </a:r>
            <a:r>
              <a:rPr lang="en-US" sz="2000" i="1"/>
              <a:t>pri</a:t>
            </a:r>
            <a:r>
              <a:rPr lang="en-US" sz="2000" dirty="0"/>
              <a:t> , h</a:t>
            </a:r>
            <a:r>
              <a:rPr lang="en-US" sz="2000" i="1"/>
              <a:t>pri</a:t>
            </a:r>
            <a:r>
              <a:rPr lang="en-US" sz="2000" i="1" dirty="0"/>
              <a:t> </a:t>
            </a:r>
            <a:r>
              <a:rPr lang="en-US" sz="2000" dirty="0"/>
              <a:t>] </a:t>
            </a:r>
            <a:endParaRPr lang="en-US" sz="2000" i="1" dirty="0"/>
          </a:p>
          <a:p>
            <a:pPr marL="0" indent="0">
              <a:buNone/>
            </a:pPr>
            <a:r>
              <a:rPr lang="en-US" sz="2000" dirty="0"/>
              <a:t>The formula is…</a:t>
            </a:r>
          </a:p>
          <a:p>
            <a:pPr marL="0" indent="0">
              <a:buNone/>
            </a:pPr>
            <a:r>
              <a:rPr lang="en-US" sz="2000" dirty="0"/>
              <a:t>x’     =      ( x</a:t>
            </a:r>
            <a:r>
              <a:rPr lang="en-US" sz="2000" i="1"/>
              <a:t>gt  </a:t>
            </a:r>
            <a:r>
              <a:rPr lang="en-US" sz="2000" dirty="0"/>
              <a:t> -   x</a:t>
            </a:r>
            <a:r>
              <a:rPr lang="en-US" sz="2000"/>
              <a:t>pri  </a:t>
            </a:r>
            <a:r>
              <a:rPr lang="en-US" sz="2000" dirty="0"/>
              <a:t> /   w</a:t>
            </a:r>
            <a:r>
              <a:rPr lang="en-US" sz="2000" i="1"/>
              <a:t>pri </a:t>
            </a:r>
            <a:r>
              <a:rPr lang="en-US" sz="2000" dirty="0"/>
              <a:t>)</a:t>
            </a:r>
            <a:r>
              <a:rPr lang="en-US" sz="2000" i="1"/>
              <a:t>  </a:t>
            </a:r>
            <a:r>
              <a:rPr lang="en-US" sz="2000" dirty="0"/>
              <a:t>/ 10</a:t>
            </a:r>
            <a:endParaRPr lang="en-US" sz="2000"/>
          </a:p>
          <a:p>
            <a:pPr marL="0" indent="0">
              <a:buNone/>
            </a:pPr>
            <a:r>
              <a:rPr lang="en-US" sz="2000" dirty="0"/>
              <a:t>y’     =      ( y</a:t>
            </a:r>
            <a:r>
              <a:rPr lang="en-US" sz="2000" i="1"/>
              <a:t>gt</a:t>
            </a:r>
            <a:r>
              <a:rPr lang="en-US" sz="2000" dirty="0"/>
              <a:t>   -   y</a:t>
            </a:r>
            <a:r>
              <a:rPr lang="en-US" sz="2000" i="1"/>
              <a:t>pri </a:t>
            </a:r>
            <a:r>
              <a:rPr lang="en-US" sz="2000" dirty="0"/>
              <a:t> /   h</a:t>
            </a:r>
            <a:r>
              <a:rPr lang="en-US" sz="2000" i="1"/>
              <a:t>pri</a:t>
            </a:r>
            <a:r>
              <a:rPr lang="en-US" sz="2000" dirty="0"/>
              <a:t> ) </a:t>
            </a:r>
            <a:r>
              <a:rPr lang="en-US" sz="2000"/>
              <a:t>/ 10</a:t>
            </a:r>
            <a:endParaRPr lang="en-US" sz="2000" i="1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976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E75-7447-4B45-8E68-098D96A04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Encoding (cont..)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64BBB-CEE8-41F6-94D3-25B67915C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/>
              <a:t>w’       =      (  ln [   w</a:t>
            </a:r>
            <a:r>
              <a:rPr lang="en-US" sz="1500" i="1"/>
              <a:t>gt</a:t>
            </a:r>
            <a:r>
              <a:rPr lang="en-US" sz="1500"/>
              <a:t>   /   w</a:t>
            </a:r>
            <a:r>
              <a:rPr lang="en-US" sz="1500" i="1"/>
              <a:t>pri</a:t>
            </a:r>
            <a:r>
              <a:rPr lang="en-US" sz="1500"/>
              <a:t>   ]  ) * 5</a:t>
            </a:r>
          </a:p>
          <a:p>
            <a:pPr marL="0" indent="0">
              <a:buNone/>
            </a:pPr>
            <a:r>
              <a:rPr lang="en-US" sz="1500"/>
              <a:t>h’        =      ( ln [   h</a:t>
            </a:r>
            <a:r>
              <a:rPr lang="en-US" sz="1500" i="1"/>
              <a:t>gt</a:t>
            </a:r>
            <a:r>
              <a:rPr lang="en-US" sz="1500"/>
              <a:t>   /    h</a:t>
            </a:r>
            <a:r>
              <a:rPr lang="en-US" sz="1500" i="1"/>
              <a:t>pri</a:t>
            </a:r>
            <a:r>
              <a:rPr lang="en-US" sz="1500"/>
              <a:t>    ]   ) * 5</a:t>
            </a:r>
          </a:p>
          <a:p>
            <a:pPr marL="0" indent="0">
              <a:buNone/>
            </a:pPr>
            <a:endParaRPr lang="en-US" sz="1500"/>
          </a:p>
          <a:p>
            <a:pPr marL="0" indent="0">
              <a:buNone/>
            </a:pPr>
            <a:r>
              <a:rPr lang="en-US" sz="1500"/>
              <a:t>For boundary representation</a:t>
            </a:r>
          </a:p>
          <a:p>
            <a:pPr marL="0" indent="0">
              <a:buNone/>
            </a:pPr>
            <a:r>
              <a:rPr lang="en-US" sz="1500"/>
              <a:t>Let say ground true representation are [ x</a:t>
            </a:r>
            <a:r>
              <a:rPr lang="en-US" sz="1500" i="1"/>
              <a:t>min,gt </a:t>
            </a:r>
            <a:r>
              <a:rPr lang="en-US" sz="1500"/>
              <a:t>,y</a:t>
            </a:r>
            <a:r>
              <a:rPr lang="en-US" sz="1500" i="1"/>
              <a:t>min,gt</a:t>
            </a:r>
            <a:r>
              <a:rPr lang="en-US" sz="1500"/>
              <a:t> , x</a:t>
            </a:r>
            <a:r>
              <a:rPr lang="en-US" sz="1500" i="1"/>
              <a:t>max,gt</a:t>
            </a:r>
            <a:r>
              <a:rPr lang="en-US" sz="1500"/>
              <a:t> , y</a:t>
            </a:r>
            <a:r>
              <a:rPr lang="en-US" sz="1500" i="1"/>
              <a:t>max,gt </a:t>
            </a:r>
            <a:r>
              <a:rPr lang="en-US" sz="1500"/>
              <a:t>] and prior box representation are [ x</a:t>
            </a:r>
            <a:r>
              <a:rPr lang="en-US" sz="1500" i="1"/>
              <a:t>min,pri </a:t>
            </a:r>
            <a:r>
              <a:rPr lang="en-US" sz="1500"/>
              <a:t>,y</a:t>
            </a:r>
            <a:r>
              <a:rPr lang="en-US" sz="1500" i="1"/>
              <a:t>min,pri</a:t>
            </a:r>
            <a:r>
              <a:rPr lang="en-US" sz="1500"/>
              <a:t> , x</a:t>
            </a:r>
            <a:r>
              <a:rPr lang="en-US" sz="1500" i="1"/>
              <a:t>max,pri</a:t>
            </a:r>
            <a:r>
              <a:rPr lang="en-US" sz="1500"/>
              <a:t> , y</a:t>
            </a:r>
            <a:r>
              <a:rPr lang="en-US" sz="1500" i="1"/>
              <a:t>max,pri </a:t>
            </a:r>
            <a:r>
              <a:rPr lang="en-US" sz="1500"/>
              <a:t>] </a:t>
            </a:r>
          </a:p>
          <a:p>
            <a:pPr marL="0" indent="0">
              <a:buNone/>
            </a:pPr>
            <a:r>
              <a:rPr lang="en-US" sz="1500"/>
              <a:t>The formula is…</a:t>
            </a:r>
          </a:p>
          <a:p>
            <a:pPr marL="0" indent="0">
              <a:buNone/>
            </a:pPr>
            <a:r>
              <a:rPr lang="en-US" sz="1500"/>
              <a:t>x’</a:t>
            </a:r>
            <a:r>
              <a:rPr lang="en-US" sz="1500" i="1"/>
              <a:t>min      </a:t>
            </a:r>
            <a:r>
              <a:rPr lang="en-US" sz="1500"/>
              <a:t>=       ( x</a:t>
            </a:r>
            <a:r>
              <a:rPr lang="en-US" sz="1500" i="1"/>
              <a:t>min,gt      </a:t>
            </a:r>
            <a:r>
              <a:rPr lang="en-US" sz="1500"/>
              <a:t>-     x</a:t>
            </a:r>
            <a:r>
              <a:rPr lang="en-US" sz="1500" i="1"/>
              <a:t>min,pri       </a:t>
            </a:r>
            <a:r>
              <a:rPr lang="en-US" sz="1500"/>
              <a:t>/</a:t>
            </a:r>
            <a:r>
              <a:rPr lang="en-US" sz="1500" i="1"/>
              <a:t>    </a:t>
            </a:r>
            <a:r>
              <a:rPr lang="en-US" sz="1500"/>
              <a:t>w</a:t>
            </a:r>
            <a:r>
              <a:rPr lang="en-US" sz="1500" i="1"/>
              <a:t>pri </a:t>
            </a:r>
            <a:r>
              <a:rPr lang="en-US" sz="1500"/>
              <a:t>) * 10</a:t>
            </a:r>
          </a:p>
          <a:p>
            <a:pPr marL="0" indent="0">
              <a:buNone/>
            </a:pPr>
            <a:r>
              <a:rPr lang="en-US" sz="1500"/>
              <a:t>x’</a:t>
            </a:r>
            <a:r>
              <a:rPr lang="en-US" sz="1500" i="1"/>
              <a:t>max     </a:t>
            </a:r>
            <a:r>
              <a:rPr lang="en-US" sz="1500"/>
              <a:t>=       ( x</a:t>
            </a:r>
            <a:r>
              <a:rPr lang="en-US" sz="1500" i="1"/>
              <a:t>max,gt     </a:t>
            </a:r>
            <a:r>
              <a:rPr lang="en-US" sz="1500"/>
              <a:t>-</a:t>
            </a:r>
            <a:r>
              <a:rPr lang="en-US" sz="1500" i="1"/>
              <a:t>        </a:t>
            </a:r>
            <a:r>
              <a:rPr lang="en-US" sz="1500"/>
              <a:t>x</a:t>
            </a:r>
            <a:r>
              <a:rPr lang="en-US" sz="1500" i="1"/>
              <a:t>max,pri     </a:t>
            </a:r>
            <a:r>
              <a:rPr lang="en-US" sz="1500"/>
              <a:t>/</a:t>
            </a:r>
            <a:r>
              <a:rPr lang="en-US" sz="1500" i="1"/>
              <a:t>      </a:t>
            </a:r>
            <a:r>
              <a:rPr lang="en-US" sz="1500"/>
              <a:t>w</a:t>
            </a:r>
            <a:r>
              <a:rPr lang="en-US" sz="1500" i="1"/>
              <a:t>pri </a:t>
            </a:r>
            <a:r>
              <a:rPr lang="en-US" sz="1500"/>
              <a:t>) * 5</a:t>
            </a:r>
            <a:endParaRPr lang="en-US" sz="1500" i="1"/>
          </a:p>
          <a:p>
            <a:pPr marL="0" lvl="0" indent="0">
              <a:buNone/>
            </a:pPr>
            <a:r>
              <a:rPr lang="en-US" sz="1500"/>
              <a:t>y’</a:t>
            </a:r>
            <a:r>
              <a:rPr lang="en-US" sz="1500" i="1"/>
              <a:t>min      </a:t>
            </a:r>
            <a:r>
              <a:rPr lang="en-US" sz="1500"/>
              <a:t>=</a:t>
            </a:r>
            <a:r>
              <a:rPr lang="en-US" sz="1500" i="1"/>
              <a:t>          </a:t>
            </a:r>
            <a:r>
              <a:rPr lang="en-US" sz="1500"/>
              <a:t>(</a:t>
            </a:r>
            <a:r>
              <a:rPr lang="en-US" sz="1500" i="1"/>
              <a:t> ymin,gt      </a:t>
            </a:r>
            <a:r>
              <a:rPr lang="en-US" sz="1500"/>
              <a:t>-     y</a:t>
            </a:r>
            <a:r>
              <a:rPr lang="en-US" sz="1500" i="1"/>
              <a:t>min,pri      </a:t>
            </a:r>
            <a:r>
              <a:rPr lang="en-US" sz="1500"/>
              <a:t>/</a:t>
            </a:r>
            <a:r>
              <a:rPr lang="en-US" sz="1500" i="1"/>
              <a:t>    </a:t>
            </a:r>
            <a:r>
              <a:rPr lang="en-US" sz="1500"/>
              <a:t>hpri ) * 10</a:t>
            </a:r>
          </a:p>
          <a:p>
            <a:pPr marL="0" lvl="0" indent="0">
              <a:buNone/>
            </a:pPr>
            <a:r>
              <a:rPr lang="en-US" sz="1500"/>
              <a:t>y’</a:t>
            </a:r>
            <a:r>
              <a:rPr lang="en-US" sz="1500" i="1"/>
              <a:t>max     </a:t>
            </a:r>
            <a:r>
              <a:rPr lang="en-US" sz="1500"/>
              <a:t>=       ( y</a:t>
            </a:r>
            <a:r>
              <a:rPr lang="en-US" sz="1500" i="1"/>
              <a:t>max,gt     </a:t>
            </a:r>
            <a:r>
              <a:rPr lang="en-US" sz="1500"/>
              <a:t>-</a:t>
            </a:r>
            <a:r>
              <a:rPr lang="en-US" sz="1500" i="1"/>
              <a:t>        </a:t>
            </a:r>
            <a:r>
              <a:rPr lang="en-US" sz="1500"/>
              <a:t>x</a:t>
            </a:r>
            <a:r>
              <a:rPr lang="en-US" sz="1500" i="1"/>
              <a:t>max,pri     </a:t>
            </a:r>
            <a:r>
              <a:rPr lang="en-US" sz="1500"/>
              <a:t>/</a:t>
            </a:r>
            <a:r>
              <a:rPr lang="en-US" sz="1500" i="1"/>
              <a:t>      </a:t>
            </a:r>
            <a:r>
              <a:rPr lang="en-US" sz="1500"/>
              <a:t>hpri ) * 5</a:t>
            </a:r>
            <a:endParaRPr lang="en-US" sz="1500" i="1"/>
          </a:p>
          <a:p>
            <a:pPr marL="0" indent="0">
              <a:buNone/>
            </a:pPr>
            <a:endParaRPr lang="en-US" sz="1500"/>
          </a:p>
          <a:p>
            <a:pPr marL="0" lvl="0" indent="0">
              <a:buNone/>
            </a:pPr>
            <a:endParaRPr lang="en-US" sz="1500"/>
          </a:p>
          <a:p>
            <a:pPr marL="0" indent="0">
              <a:buNone/>
            </a:pPr>
            <a:endParaRPr lang="en-US" sz="1500"/>
          </a:p>
          <a:p>
            <a:pPr marL="0" indent="0">
              <a:buNone/>
            </a:pPr>
            <a:endParaRPr lang="en-US" sz="1500"/>
          </a:p>
          <a:p>
            <a:pPr marL="0" indent="0">
              <a:buNone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517512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8EFF0-AE3C-4E92-81E5-E023222C1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Confident Loss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7CD3AE6C-E68D-4451-BEFA-B17EB1F74C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2503443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1929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AD17E-63B2-4954-B2A5-C8108DFA5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Abstract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7F8C3A-7F9C-4A0E-8EC8-D0DD8F3A89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5079745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360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1AB7C5-42F0-4638-AB3D-1EF1C4047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491AB7C5-42F0-4638-AB3D-1EF1C40473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D9A529-420B-42C5-93AC-B55CAC93D8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BFD9A529-420B-42C5-93AC-B55CAC93D8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2DC153-DC3B-4406-A6D8-D5D7868912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CE2DC153-DC3B-4406-A6D8-D5D7868912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D6E8772-D714-4C1B-A8C4-D045CFBBDA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ED6E8772-D714-4C1B-A8C4-D045CFBBDA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433FC5-5EC7-432B-ADF9-649DD07DB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5C433FC5-5EC7-432B-ADF9-649DD07DB3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0912CD-4DBB-4DEF-8C5E-2C3E8B38A3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380912CD-4DBB-4DEF-8C5E-2C3E8B38A3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EC36F5-0B0F-4742-9C9B-425633FD6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F6EC36F5-0B0F-4742-9C9B-425633FD61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1B04AE-854F-4D65-9AEC-02D9F66EFB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C51B04AE-854F-4D65-9AEC-02D9F66EFB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84CE256-9A41-493E-B480-2E25785D5C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D84CE256-9A41-493E-B480-2E25785D5C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BBEF17-733B-4A2E-B111-0341CD5C4E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78BBEF17-733B-4A2E-B111-0341CD5C4E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D3E0EB-050C-4260-8CD7-6AB864FC5C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FCD3E0EB-050C-4260-8CD7-6AB864FC5C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58D935-D01D-4FB3-86D3-1618013BD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1858D935-D01D-4FB3-86D3-1618013BDC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475CD4-8980-4B3F-9685-1AE8A4567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29475CD4-8980-4B3F-9685-1AE8A4567F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539340-4B65-4659-9976-E79D78E7C7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C0539340-4B65-4659-9976-E79D78E7C7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240E5D-72D2-42D9-A911-80BD01EB32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E0240E5D-72D2-42D9-A911-80BD01EB32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F8A644-F071-469E-A1B2-C8F8DBCA10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19F8A644-F071-469E-A1B2-C8F8DBCA10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63E4FC-6E47-4C91-8EA6-0012D5FA68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2363E4FC-6E47-4C91-8EA6-0012D5FA68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EF15C8-38F7-40E0-B8AF-0207DFF0AB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ECEF15C8-38F7-40E0-B8AF-0207DFF0AB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0D1878-FD44-4893-8724-D80F88805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Evaluation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Presentation with Checklist">
            <a:extLst>
              <a:ext uri="{FF2B5EF4-FFF2-40B4-BE49-F238E27FC236}">
                <a16:creationId xmlns:a16="http://schemas.microsoft.com/office/drawing/2014/main" id="{D3A6FF62-6842-48DC-9113-8BA4A727A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68F-B84A-4576-8795-D56D51F84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Judging the model performance </a:t>
            </a:r>
          </a:p>
          <a:p>
            <a:r>
              <a:rPr lang="en-US" sz="1400" dirty="0">
                <a:solidFill>
                  <a:srgbClr val="000000"/>
                </a:solidFill>
              </a:rPr>
              <a:t>Evaluation and inferencing are the actual use case of the model</a:t>
            </a:r>
          </a:p>
          <a:p>
            <a:r>
              <a:rPr lang="en-US" sz="1400" dirty="0">
                <a:solidFill>
                  <a:srgbClr val="000000"/>
                </a:solidFill>
              </a:rPr>
              <a:t>Need to limit only one location and label for one object</a:t>
            </a:r>
          </a:p>
          <a:p>
            <a:pPr marL="0" indent="0">
              <a:buNone/>
            </a:pPr>
            <a:endParaRPr lang="en-US" sz="1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</a:rPr>
              <a:t>These will include in my Evaluation Section..</a:t>
            </a:r>
          </a:p>
          <a:p>
            <a:r>
              <a:rPr lang="en-US" sz="1400" dirty="0">
                <a:solidFill>
                  <a:srgbClr val="000000"/>
                </a:solidFill>
              </a:rPr>
              <a:t>Precision</a:t>
            </a:r>
          </a:p>
          <a:p>
            <a:r>
              <a:rPr lang="en-US" sz="1400" dirty="0">
                <a:solidFill>
                  <a:srgbClr val="000000"/>
                </a:solidFill>
              </a:rPr>
              <a:t>Recall</a:t>
            </a:r>
          </a:p>
          <a:p>
            <a:r>
              <a:rPr lang="en-US" sz="1400" dirty="0">
                <a:solidFill>
                  <a:srgbClr val="000000"/>
                </a:solidFill>
              </a:rPr>
              <a:t>Mean Average Precision </a:t>
            </a:r>
          </a:p>
          <a:p>
            <a:r>
              <a:rPr lang="en-US" sz="1400" dirty="0">
                <a:solidFill>
                  <a:srgbClr val="000000"/>
                </a:solidFill>
              </a:rPr>
              <a:t>Decoding and</a:t>
            </a:r>
          </a:p>
          <a:p>
            <a:r>
              <a:rPr lang="en-US" sz="1400" dirty="0">
                <a:solidFill>
                  <a:srgbClr val="000000"/>
                </a:solidFill>
              </a:rPr>
              <a:t>Non Max Suppression</a:t>
            </a:r>
          </a:p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59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F29EE-60B2-443A-9A7D-5E219B2B9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Evaluation (cont..)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1289F-18EA-44A7-AAE8-148BD7E19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i="1"/>
              <a:t>Mean Average Precision</a:t>
            </a:r>
          </a:p>
          <a:p>
            <a:pPr marL="0" indent="0">
              <a:buNone/>
            </a:pPr>
            <a:r>
              <a:rPr lang="en-US" sz="2200"/>
              <a:t>Because of object detection, can’t use confusion matrix as evaluation matrix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 i="1"/>
              <a:t>Precision</a:t>
            </a:r>
          </a:p>
          <a:p>
            <a:pPr marL="0" indent="0">
              <a:buNone/>
            </a:pPr>
            <a:r>
              <a:rPr lang="en-US" sz="2200"/>
              <a:t>How accurate your prediction is. How much percentage your prediction is correct.</a:t>
            </a:r>
          </a:p>
          <a:p>
            <a:pPr marL="0" indent="0">
              <a:buNone/>
            </a:pPr>
            <a:r>
              <a:rPr lang="en-US" sz="2200"/>
              <a:t>Precision = True Positive / True Positive + False Positive ( True Positive / All of Prediction )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Recall </a:t>
            </a:r>
          </a:p>
          <a:p>
            <a:pPr marL="0" indent="0">
              <a:buNone/>
            </a:pPr>
            <a:r>
              <a:rPr lang="en-US" sz="2200"/>
              <a:t>How good in finding true positive</a:t>
            </a:r>
          </a:p>
          <a:p>
            <a:pPr marL="0" indent="0">
              <a:buNone/>
            </a:pPr>
            <a:r>
              <a:rPr lang="en-US" sz="2200"/>
              <a:t>Recall = True Positive / True Positive + False Negative ( True Positive / All of case )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107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5C281-B072-44CD-8773-564F5D7E4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Evaluation (cont..)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08E8F-F74D-4C1C-93F2-65FD3FC56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i="1"/>
              <a:t>How to find mean average precision?</a:t>
            </a:r>
          </a:p>
          <a:p>
            <a:r>
              <a:rPr lang="en-US" sz="1700"/>
              <a:t>Decode and NMS the predicted boxes</a:t>
            </a:r>
          </a:p>
          <a:p>
            <a:r>
              <a:rPr lang="en-US" sz="1700"/>
              <a:t>For every single predicted boxes that match ground true boxes greater than threshold are set as true positive</a:t>
            </a:r>
          </a:p>
          <a:p>
            <a:r>
              <a:rPr lang="en-US" sz="1700"/>
              <a:t>Others are false positive</a:t>
            </a:r>
          </a:p>
          <a:p>
            <a:r>
              <a:rPr lang="en-US" sz="1700"/>
              <a:t>Find cumulative true positive and false positive</a:t>
            </a:r>
          </a:p>
          <a:p>
            <a:r>
              <a:rPr lang="en-US" sz="1700"/>
              <a:t>Then find cumulative precision and recall</a:t>
            </a:r>
          </a:p>
          <a:p>
            <a:r>
              <a:rPr lang="en-US" sz="1700"/>
              <a:t>Set 11 point recall threshold (0,0.1,0.2,…..,1)</a:t>
            </a:r>
          </a:p>
          <a:p>
            <a:r>
              <a:rPr lang="en-US" sz="1700"/>
              <a:t>Find the precision wrt cumulative precision that is greater than threshold and choose the maximum for 11 points</a:t>
            </a:r>
          </a:p>
          <a:p>
            <a:r>
              <a:rPr lang="en-US" sz="1700"/>
              <a:t>The mean for this 11 points</a:t>
            </a:r>
          </a:p>
          <a:p>
            <a:endParaRPr lang="en-US" sz="1700"/>
          </a:p>
          <a:p>
            <a:endParaRPr lang="en-US" sz="1700"/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675724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40530-D5B5-4584-B74F-580269EA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Decoding and Non Max Suppression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E9F0A-2FC9-4D10-B446-45203D2B1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i="1"/>
              <a:t>Decoding</a:t>
            </a:r>
          </a:p>
          <a:p>
            <a:r>
              <a:rPr lang="en-US" sz="1500"/>
              <a:t>Decipher the predicted boxes as the prediction are encoded ( offset to the ground true boxes )</a:t>
            </a:r>
          </a:p>
          <a:p>
            <a:pPr marL="0" indent="0">
              <a:buNone/>
            </a:pPr>
            <a:endParaRPr lang="en-US" sz="1500"/>
          </a:p>
          <a:p>
            <a:pPr marL="0" indent="0">
              <a:buNone/>
            </a:pPr>
            <a:r>
              <a:rPr lang="en-US" sz="1500"/>
              <a:t>For center-sized presentation</a:t>
            </a:r>
          </a:p>
          <a:p>
            <a:pPr marL="0" indent="0">
              <a:buNone/>
            </a:pPr>
            <a:r>
              <a:rPr lang="en-US" sz="1500"/>
              <a:t>Let say predicted boxes representation are [ x</a:t>
            </a:r>
            <a:r>
              <a:rPr lang="en-US" sz="1500" i="1"/>
              <a:t>pre </a:t>
            </a:r>
            <a:r>
              <a:rPr lang="en-US" sz="1500"/>
              <a:t>,y</a:t>
            </a:r>
            <a:r>
              <a:rPr lang="en-US" sz="1500" i="1"/>
              <a:t>pre</a:t>
            </a:r>
            <a:r>
              <a:rPr lang="en-US" sz="1500"/>
              <a:t> , w</a:t>
            </a:r>
            <a:r>
              <a:rPr lang="en-US" sz="1500" i="1"/>
              <a:t>pre</a:t>
            </a:r>
            <a:r>
              <a:rPr lang="en-US" sz="1500"/>
              <a:t> , h</a:t>
            </a:r>
            <a:r>
              <a:rPr lang="en-US" sz="1500" i="1"/>
              <a:t>pre </a:t>
            </a:r>
            <a:r>
              <a:rPr lang="en-US" sz="1500"/>
              <a:t>] and prior box representation are [ x</a:t>
            </a:r>
            <a:r>
              <a:rPr lang="en-US" sz="1500" i="1"/>
              <a:t>pri </a:t>
            </a:r>
            <a:r>
              <a:rPr lang="en-US" sz="1500"/>
              <a:t>,y</a:t>
            </a:r>
            <a:r>
              <a:rPr lang="en-US" sz="1500" i="1"/>
              <a:t>pri</a:t>
            </a:r>
            <a:r>
              <a:rPr lang="en-US" sz="1500"/>
              <a:t> , w</a:t>
            </a:r>
            <a:r>
              <a:rPr lang="en-US" sz="1500" i="1"/>
              <a:t>pri</a:t>
            </a:r>
            <a:r>
              <a:rPr lang="en-US" sz="1500"/>
              <a:t> , h</a:t>
            </a:r>
            <a:r>
              <a:rPr lang="en-US" sz="1500" i="1"/>
              <a:t>pri </a:t>
            </a:r>
            <a:r>
              <a:rPr lang="en-US" sz="1500"/>
              <a:t>] </a:t>
            </a:r>
            <a:endParaRPr lang="en-US" sz="1500" i="1"/>
          </a:p>
          <a:p>
            <a:pPr marL="0" indent="0">
              <a:buNone/>
            </a:pPr>
            <a:r>
              <a:rPr lang="en-US" sz="1500"/>
              <a:t>The formula is…</a:t>
            </a:r>
          </a:p>
          <a:p>
            <a:pPr marL="0" indent="0">
              <a:buNone/>
            </a:pPr>
            <a:r>
              <a:rPr lang="en-US" sz="1500"/>
              <a:t>x</a:t>
            </a:r>
            <a:r>
              <a:rPr lang="en-US" sz="1500" i="1"/>
              <a:t>pre </a:t>
            </a:r>
            <a:r>
              <a:rPr lang="en-US" sz="1500"/>
              <a:t>‘	=	 x</a:t>
            </a:r>
            <a:r>
              <a:rPr lang="en-US" sz="1500" i="1"/>
              <a:t>pre </a:t>
            </a:r>
            <a:r>
              <a:rPr lang="en-US" sz="1500"/>
              <a:t>* 10 * w</a:t>
            </a:r>
            <a:r>
              <a:rPr lang="en-US" sz="1500" i="1"/>
              <a:t>pri </a:t>
            </a:r>
            <a:r>
              <a:rPr lang="en-US" sz="1500"/>
              <a:t>+ x</a:t>
            </a:r>
            <a:r>
              <a:rPr lang="en-US" sz="1500" i="1"/>
              <a:t>pri</a:t>
            </a:r>
          </a:p>
          <a:p>
            <a:pPr marL="0" indent="0">
              <a:buNone/>
            </a:pPr>
            <a:r>
              <a:rPr lang="en-US" sz="1500"/>
              <a:t>x</a:t>
            </a:r>
            <a:r>
              <a:rPr lang="en-US" sz="1500" i="1"/>
              <a:t>pre </a:t>
            </a:r>
            <a:r>
              <a:rPr lang="en-US" sz="1500"/>
              <a:t>‘	=	y</a:t>
            </a:r>
            <a:r>
              <a:rPr lang="en-US" sz="1500" i="1"/>
              <a:t>pre </a:t>
            </a:r>
            <a:r>
              <a:rPr lang="en-US" sz="1500"/>
              <a:t>* 10 * h</a:t>
            </a:r>
            <a:r>
              <a:rPr lang="en-US" sz="1500" i="1"/>
              <a:t>pri </a:t>
            </a:r>
            <a:r>
              <a:rPr lang="en-US" sz="1500"/>
              <a:t>+ y</a:t>
            </a:r>
            <a:r>
              <a:rPr lang="en-US" sz="1500" i="1"/>
              <a:t>pri</a:t>
            </a:r>
          </a:p>
          <a:p>
            <a:pPr marL="0" indent="0">
              <a:buNone/>
            </a:pPr>
            <a:r>
              <a:rPr lang="en-US" sz="1500" i="1"/>
              <a:t>wpre </a:t>
            </a:r>
            <a:r>
              <a:rPr lang="en-US" sz="1500"/>
              <a:t>‘	=	exp (w</a:t>
            </a:r>
            <a:r>
              <a:rPr lang="en-US" sz="1500" i="1"/>
              <a:t>pre </a:t>
            </a:r>
            <a:r>
              <a:rPr lang="en-US" sz="1500"/>
              <a:t>* 5 ) w</a:t>
            </a:r>
            <a:r>
              <a:rPr lang="en-US" sz="1500" i="1"/>
              <a:t>pri</a:t>
            </a:r>
          </a:p>
          <a:p>
            <a:pPr marL="0" lvl="0" indent="0">
              <a:buNone/>
            </a:pPr>
            <a:r>
              <a:rPr lang="en-US" sz="1500"/>
              <a:t>hpre</a:t>
            </a:r>
            <a:r>
              <a:rPr lang="en-US" sz="1500" i="1"/>
              <a:t> </a:t>
            </a:r>
            <a:r>
              <a:rPr lang="en-US" sz="1500"/>
              <a:t>‘	=	exp (h</a:t>
            </a:r>
            <a:r>
              <a:rPr lang="en-US" sz="1500" i="1"/>
              <a:t>pre </a:t>
            </a:r>
            <a:r>
              <a:rPr lang="en-US" sz="1500"/>
              <a:t>* 5 ) h</a:t>
            </a:r>
            <a:r>
              <a:rPr lang="en-US" sz="1500" i="1"/>
              <a:t>pri</a:t>
            </a:r>
          </a:p>
          <a:p>
            <a:pPr marL="0" indent="0">
              <a:buNone/>
            </a:pPr>
            <a:endParaRPr lang="en-US" sz="1500" i="1"/>
          </a:p>
          <a:p>
            <a:pPr marL="0" indent="0">
              <a:buNone/>
            </a:pPr>
            <a:endParaRPr lang="en-US" sz="1500" i="1"/>
          </a:p>
          <a:p>
            <a:pPr marL="0" indent="0">
              <a:buNone/>
            </a:pPr>
            <a:endParaRPr lang="en-US" sz="1500"/>
          </a:p>
          <a:p>
            <a:pPr marL="0" indent="0">
              <a:buNone/>
            </a:pPr>
            <a:endParaRPr lang="en-US" sz="1500"/>
          </a:p>
          <a:p>
            <a:pPr marL="0" indent="0">
              <a:buNone/>
            </a:pPr>
            <a:endParaRPr lang="en-US" sz="1500"/>
          </a:p>
          <a:p>
            <a:pPr marL="0" indent="0">
              <a:buNone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596558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E9C7A-9C71-4060-98CB-445E0675C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600" dirty="0">
                <a:solidFill>
                  <a:srgbClr val="FFFFFF"/>
                </a:solidFill>
              </a:rPr>
              <a:t>Decoding (cont..)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82CE7-2B39-4D23-B0D7-3BC0868F6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For boundary representation</a:t>
            </a:r>
          </a:p>
          <a:p>
            <a:pPr marL="0" indent="0">
              <a:buNone/>
            </a:pPr>
            <a:r>
              <a:rPr lang="en-US" sz="2400"/>
              <a:t>Let say predicted boxes representation [ x</a:t>
            </a:r>
            <a:r>
              <a:rPr lang="en-US" sz="2400" i="1"/>
              <a:t>min,pre </a:t>
            </a:r>
            <a:r>
              <a:rPr lang="en-US" sz="2400"/>
              <a:t>,y</a:t>
            </a:r>
            <a:r>
              <a:rPr lang="en-US" sz="2400" i="1"/>
              <a:t>min,pre</a:t>
            </a:r>
            <a:r>
              <a:rPr lang="en-US" sz="2400"/>
              <a:t> , x</a:t>
            </a:r>
            <a:r>
              <a:rPr lang="en-US" sz="2400" i="1"/>
              <a:t>max,pre</a:t>
            </a:r>
            <a:r>
              <a:rPr lang="en-US" sz="2400"/>
              <a:t> , y</a:t>
            </a:r>
            <a:r>
              <a:rPr lang="en-US" sz="2400" i="1"/>
              <a:t>max,pre </a:t>
            </a:r>
            <a:r>
              <a:rPr lang="en-US" sz="2400"/>
              <a:t>] and prior box representation are [ x</a:t>
            </a:r>
            <a:r>
              <a:rPr lang="en-US" sz="2400" i="1"/>
              <a:t>min,pri </a:t>
            </a:r>
            <a:r>
              <a:rPr lang="en-US" sz="2400"/>
              <a:t>,y</a:t>
            </a:r>
            <a:r>
              <a:rPr lang="en-US" sz="2400" i="1"/>
              <a:t>min,pri</a:t>
            </a:r>
            <a:r>
              <a:rPr lang="en-US" sz="2400"/>
              <a:t> , x</a:t>
            </a:r>
            <a:r>
              <a:rPr lang="en-US" sz="2400" i="1"/>
              <a:t>max,pri</a:t>
            </a:r>
            <a:r>
              <a:rPr lang="en-US" sz="2400"/>
              <a:t> , y</a:t>
            </a:r>
            <a:r>
              <a:rPr lang="en-US" sz="2400" i="1"/>
              <a:t>max,pri </a:t>
            </a:r>
            <a:r>
              <a:rPr lang="en-US" sz="2400"/>
              <a:t>] </a:t>
            </a:r>
          </a:p>
          <a:p>
            <a:pPr marL="0" indent="0">
              <a:buNone/>
            </a:pPr>
            <a:r>
              <a:rPr lang="en-US" sz="2400"/>
              <a:t>The formula is…</a:t>
            </a:r>
          </a:p>
          <a:p>
            <a:pPr marL="0" indent="0">
              <a:buNone/>
            </a:pPr>
            <a:r>
              <a:rPr lang="en-US" sz="2400"/>
              <a:t>x</a:t>
            </a:r>
            <a:r>
              <a:rPr lang="en-US" sz="2400" i="1"/>
              <a:t>min,pre </a:t>
            </a:r>
            <a:r>
              <a:rPr lang="en-US" sz="2400"/>
              <a:t>‘</a:t>
            </a:r>
            <a:r>
              <a:rPr lang="en-US" sz="2400" i="1"/>
              <a:t>	</a:t>
            </a:r>
            <a:r>
              <a:rPr lang="en-US" sz="2400"/>
              <a:t>=	 ( x</a:t>
            </a:r>
            <a:r>
              <a:rPr lang="en-US" sz="2400" i="1"/>
              <a:t>min,pre  </a:t>
            </a:r>
            <a:r>
              <a:rPr lang="en-US" sz="2400"/>
              <a:t>* 10 * w</a:t>
            </a:r>
            <a:r>
              <a:rPr lang="en-US" sz="2400" i="1"/>
              <a:t>pri </a:t>
            </a:r>
            <a:r>
              <a:rPr lang="en-US" sz="2400"/>
              <a:t>) + x</a:t>
            </a:r>
            <a:r>
              <a:rPr lang="en-US" sz="2400" i="1"/>
              <a:t>min,pri </a:t>
            </a:r>
          </a:p>
          <a:p>
            <a:pPr marL="0" lvl="0" indent="0">
              <a:buNone/>
            </a:pPr>
            <a:r>
              <a:rPr lang="en-US" sz="2400" i="1"/>
              <a:t>ymin,pre </a:t>
            </a:r>
            <a:r>
              <a:rPr lang="en-US" sz="2400"/>
              <a:t>‘</a:t>
            </a:r>
            <a:r>
              <a:rPr lang="en-US" sz="2400" i="1"/>
              <a:t>	</a:t>
            </a:r>
            <a:r>
              <a:rPr lang="en-US" sz="2400"/>
              <a:t>=	 ( y</a:t>
            </a:r>
            <a:r>
              <a:rPr lang="en-US" sz="2400" i="1"/>
              <a:t>min,pre  </a:t>
            </a:r>
            <a:r>
              <a:rPr lang="en-US" sz="2400"/>
              <a:t>* 5 * h</a:t>
            </a:r>
            <a:r>
              <a:rPr lang="en-US" sz="2400" i="1"/>
              <a:t>pri </a:t>
            </a:r>
            <a:r>
              <a:rPr lang="en-US" sz="2400"/>
              <a:t>) + y</a:t>
            </a:r>
            <a:r>
              <a:rPr lang="en-US" sz="2400" i="1"/>
              <a:t>min,pri </a:t>
            </a:r>
            <a:endParaRPr lang="en-US" sz="2400"/>
          </a:p>
          <a:p>
            <a:pPr marL="0" lvl="0" indent="0">
              <a:buNone/>
            </a:pPr>
            <a:r>
              <a:rPr lang="en-US" sz="2400"/>
              <a:t>x</a:t>
            </a:r>
            <a:r>
              <a:rPr lang="en-US" sz="2400" i="1"/>
              <a:t>max,pre </a:t>
            </a:r>
            <a:r>
              <a:rPr lang="en-US" sz="2400"/>
              <a:t>‘</a:t>
            </a:r>
            <a:r>
              <a:rPr lang="en-US" sz="2400" i="1"/>
              <a:t>	</a:t>
            </a:r>
            <a:r>
              <a:rPr lang="en-US" sz="2400"/>
              <a:t>=	 ( x</a:t>
            </a:r>
            <a:r>
              <a:rPr lang="en-US" sz="2400" i="1"/>
              <a:t>max,pre  </a:t>
            </a:r>
            <a:r>
              <a:rPr lang="en-US" sz="2400"/>
              <a:t>* 10 * w</a:t>
            </a:r>
            <a:r>
              <a:rPr lang="en-US" sz="2400" i="1"/>
              <a:t>pri </a:t>
            </a:r>
            <a:r>
              <a:rPr lang="en-US" sz="2400"/>
              <a:t>) + x</a:t>
            </a:r>
            <a:r>
              <a:rPr lang="en-US" sz="2400" i="1"/>
              <a:t>max,pri </a:t>
            </a:r>
            <a:endParaRPr lang="en-US" sz="2400"/>
          </a:p>
          <a:p>
            <a:pPr marL="0" lvl="0" indent="0">
              <a:buNone/>
            </a:pPr>
            <a:r>
              <a:rPr lang="en-US" sz="2400" i="1"/>
              <a:t>ymax,pre </a:t>
            </a:r>
            <a:r>
              <a:rPr lang="en-US" sz="2400"/>
              <a:t>‘</a:t>
            </a:r>
            <a:r>
              <a:rPr lang="en-US" sz="2400" i="1"/>
              <a:t>	</a:t>
            </a:r>
            <a:r>
              <a:rPr lang="en-US" sz="2400"/>
              <a:t>=	 ( y</a:t>
            </a:r>
            <a:r>
              <a:rPr lang="en-US" sz="2400" i="1"/>
              <a:t>max,pre  </a:t>
            </a:r>
            <a:r>
              <a:rPr lang="en-US" sz="2400"/>
              <a:t>* 5 * h</a:t>
            </a:r>
            <a:r>
              <a:rPr lang="en-US" sz="2400" i="1"/>
              <a:t>pri </a:t>
            </a:r>
            <a:r>
              <a:rPr lang="en-US" sz="2400"/>
              <a:t>) + y</a:t>
            </a:r>
            <a:r>
              <a:rPr lang="en-US" sz="2400" i="1"/>
              <a:t>max,pri </a:t>
            </a:r>
          </a:p>
          <a:p>
            <a:pPr marL="0" lvl="0" indent="0">
              <a:buNone/>
            </a:pPr>
            <a:endParaRPr lang="en-US" sz="2400" i="1"/>
          </a:p>
          <a:p>
            <a:pPr marL="0" lv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32286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5AD51-2A7F-4422-887C-C55F259AE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Non Max Suppression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728CE-530B-4D14-A70D-E2C990C00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sz="1700"/>
              <a:t>As there may be many boxes that may be greater than threshold, we need to suppress these </a:t>
            </a:r>
          </a:p>
          <a:p>
            <a:r>
              <a:rPr lang="en-US" sz="1700"/>
              <a:t>Moreover, it is sure that one object may be detected by more than one box</a:t>
            </a:r>
          </a:p>
          <a:p>
            <a:r>
              <a:rPr lang="en-US" sz="1700"/>
              <a:t>The technique is non max suppression</a:t>
            </a:r>
          </a:p>
          <a:p>
            <a:endParaRPr lang="en-US" sz="1700"/>
          </a:p>
          <a:p>
            <a:pPr marL="0" indent="0">
              <a:buNone/>
            </a:pPr>
            <a:r>
              <a:rPr lang="en-US" sz="1700"/>
              <a:t>How to do this and why it is called NMS?</a:t>
            </a:r>
          </a:p>
          <a:p>
            <a:r>
              <a:rPr lang="en-US" sz="1700"/>
              <a:t>Use softmax function to get dependent score ranking.</a:t>
            </a:r>
          </a:p>
          <a:p>
            <a:r>
              <a:rPr lang="en-US" sz="1700"/>
              <a:t>Decode the predicted locations</a:t>
            </a:r>
          </a:p>
          <a:p>
            <a:r>
              <a:rPr lang="en-US" sz="1700"/>
              <a:t>We will reject all boxes that the score lower than specific ( may be 0.2 or 0.01, can get from empirical results )</a:t>
            </a:r>
          </a:p>
          <a:p>
            <a:r>
              <a:rPr lang="en-US" sz="1700"/>
              <a:t>Sort the passed locations in order of decreasing score</a:t>
            </a:r>
          </a:p>
          <a:p>
            <a:r>
              <a:rPr lang="en-US" sz="1700"/>
              <a:t>JO between the passed predictions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199278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7B7B3-2643-4D46-A9B5-68DD49C7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600">
                <a:solidFill>
                  <a:srgbClr val="FFFFFF"/>
                </a:solidFill>
              </a:rPr>
              <a:t>Non Max Suppression (cont..)</a:t>
            </a:r>
            <a:endParaRPr lang="en-US" sz="4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AA965-8F41-4B2F-A355-282769CB1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en-US" sz="1400"/>
              <a:t>We will suppress all boxes that the overlap is lower than Maximum overlap threshold</a:t>
            </a:r>
          </a:p>
          <a:p>
            <a:pPr marL="0" indent="0">
              <a:buNone/>
            </a:pPr>
            <a:r>
              <a:rPr lang="en-US" sz="1400"/>
              <a:t>I will demonstrate this as follow..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/>
              <a:t>suppress = torch.zeros((n_above_min_score), dtype=torch.uint8).to(device)  # (n_qualified)</a:t>
            </a:r>
          </a:p>
          <a:p>
            <a:pPr marL="0" indent="0">
              <a:buNone/>
            </a:pPr>
            <a:r>
              <a:rPr lang="en-US" sz="1400"/>
              <a:t># Consider each box in order of decreasing scores</a:t>
            </a:r>
          </a:p>
          <a:p>
            <a:pPr marL="0" indent="0">
              <a:buNone/>
            </a:pPr>
            <a:r>
              <a:rPr lang="en-US" sz="1400"/>
              <a:t> for box in range(decoded_locs.size(0)):</a:t>
            </a:r>
          </a:p>
          <a:p>
            <a:pPr marL="0" indent="0">
              <a:buNone/>
            </a:pPr>
            <a:r>
              <a:rPr lang="en-US" sz="1400"/>
              <a:t>      # If this box is already marked for suppression</a:t>
            </a:r>
          </a:p>
          <a:p>
            <a:pPr marL="0" indent="0">
              <a:buNone/>
            </a:pPr>
            <a:r>
              <a:rPr lang="en-US" sz="1400"/>
              <a:t>      if suppress[box] == 1:</a:t>
            </a:r>
          </a:p>
          <a:p>
            <a:pPr marL="0" indent="0">
              <a:buNone/>
            </a:pPr>
            <a:r>
              <a:rPr lang="en-US" sz="1400"/>
              <a:t>           continue </a:t>
            </a:r>
          </a:p>
          <a:p>
            <a:pPr marL="0" indent="0">
              <a:buNone/>
            </a:pPr>
            <a:r>
              <a:rPr lang="en-US" sz="1400"/>
              <a:t>      suppress = torch.max(suppress, overlap[box] &gt; max_overlap)</a:t>
            </a:r>
          </a:p>
          <a:p>
            <a:pPr marL="0" indent="0">
              <a:buNone/>
            </a:pPr>
            <a:r>
              <a:rPr lang="en-US" sz="1400"/>
              <a:t>      suppress[box] = 0</a:t>
            </a:r>
          </a:p>
        </p:txBody>
      </p:sp>
    </p:spTree>
    <p:extLst>
      <p:ext uri="{BB962C8B-B14F-4D97-AF65-F5344CB8AC3E}">
        <p14:creationId xmlns:p14="http://schemas.microsoft.com/office/powerpoint/2010/main" val="1892123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2EA31A-6A76-49DA-B988-4D5ADAB4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Non Max Suppression (cont..)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2FFBE-15C8-4F23-9794-3D9A6E4A1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/>
              <a:t>Like we see in this , we will..</a:t>
            </a:r>
          </a:p>
          <a:p>
            <a:r>
              <a:rPr lang="en-US" sz="1700"/>
              <a:t>Suppress all boxes greater than threshold</a:t>
            </a:r>
          </a:p>
          <a:p>
            <a:r>
              <a:rPr lang="en-US" sz="1700"/>
              <a:t>We skip the loop if we already marked the location as to suppress</a:t>
            </a:r>
          </a:p>
          <a:p>
            <a:r>
              <a:rPr lang="en-US" sz="1700"/>
              <a:t>We will set the current location as non suppressed because it is the most possible object location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/>
              <a:t>For example..</a:t>
            </a:r>
          </a:p>
          <a:p>
            <a:r>
              <a:rPr lang="en-US" sz="1700"/>
              <a:t>Let say obj 1,3,5 are overlapped than threshold and so the result is 1,1,1 </a:t>
            </a:r>
          </a:p>
          <a:p>
            <a:r>
              <a:rPr lang="en-US" sz="1700"/>
              <a:t>then we keep the most likely so we got 0,1,1 and for 3,1 and 5,1 we skip these</a:t>
            </a:r>
          </a:p>
          <a:p>
            <a:r>
              <a:rPr lang="en-US" sz="1700"/>
              <a:t>we only need to find 3,5</a:t>
            </a:r>
          </a:p>
          <a:p>
            <a:r>
              <a:rPr lang="en-US" sz="1700"/>
              <a:t>NMS make sure only one box for one object</a:t>
            </a:r>
          </a:p>
        </p:txBody>
      </p:sp>
    </p:spTree>
    <p:extLst>
      <p:ext uri="{BB962C8B-B14F-4D97-AF65-F5344CB8AC3E}">
        <p14:creationId xmlns:p14="http://schemas.microsoft.com/office/powerpoint/2010/main" val="2738202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9ECFD-D47B-4184-80A2-B9640E47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Inferencing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B34307C-4591-46B8-9175-DC6711B4FE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6449241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2990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FED7A-E9DB-4BB5-8FB1-685AA3241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5733"/>
            <a:ext cx="9905998" cy="1258747"/>
          </a:xfrm>
        </p:spPr>
        <p:txBody>
          <a:bodyPr/>
          <a:lstStyle/>
          <a:p>
            <a:pPr algn="ctr"/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Sample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D91A2-9E09-4997-8AF1-1900E4A6E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349" y="1630688"/>
            <a:ext cx="10349693" cy="97324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     My model will yield output with bounding boxes that match with the detected objects together with class label on each.</a:t>
            </a:r>
          </a:p>
        </p:txBody>
      </p:sp>
      <p:pic>
        <p:nvPicPr>
          <p:cNvPr id="4" name="Picture 4" descr="A car parked on the side of a road&#10;&#10;Description generated with high confidence">
            <a:extLst>
              <a:ext uri="{FF2B5EF4-FFF2-40B4-BE49-F238E27FC236}">
                <a16:creationId xmlns:a16="http://schemas.microsoft.com/office/drawing/2014/main" id="{3A07C494-9D7B-4067-A719-0A19A08CF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50" y="3210128"/>
            <a:ext cx="4515520" cy="2659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9AB523-1972-400A-97F7-E6E1A5B35863}"/>
              </a:ext>
            </a:extLst>
          </p:cNvPr>
          <p:cNvSpPr txBox="1"/>
          <p:nvPr/>
        </p:nvSpPr>
        <p:spPr>
          <a:xfrm>
            <a:off x="6470249" y="451219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Sample Output gif</a:t>
            </a:r>
          </a:p>
        </p:txBody>
      </p:sp>
    </p:spTree>
    <p:extLst>
      <p:ext uri="{BB962C8B-B14F-4D97-AF65-F5344CB8AC3E}">
        <p14:creationId xmlns:p14="http://schemas.microsoft.com/office/powerpoint/2010/main" val="3995262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DB5F6-59F6-4316-8EF8-FAAD66BD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46CF4-BE02-41D9-A984-176785B30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78619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Practical with huge-improvement of hardware in recent years</a:t>
            </a:r>
          </a:p>
          <a:p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Computer vision can be utilized in many fields</a:t>
            </a:r>
          </a:p>
          <a:p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Primary process in automotive machines </a:t>
            </a:r>
          </a:p>
          <a:p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Self-driving cars will be major role people’s transportation</a:t>
            </a:r>
          </a:p>
          <a:p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Will reduce a lot of fatalities if we could develop good object detection system</a:t>
            </a:r>
          </a:p>
          <a:p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Implement with SingleShot multibox Detector and use KITTI dataset for training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raphic 49" descr="Car">
            <a:extLst>
              <a:ext uri="{FF2B5EF4-FFF2-40B4-BE49-F238E27FC236}">
                <a16:creationId xmlns:a16="http://schemas.microsoft.com/office/drawing/2014/main" id="{957847CC-BEF7-4A96-8756-DB1B6C565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>
              <a:gd name="connsiteX0" fmla="*/ 133155 w 4114800"/>
              <a:gd name="connsiteY0" fmla="*/ 0 h 5712488"/>
              <a:gd name="connsiteX1" fmla="*/ 3981645 w 4114800"/>
              <a:gd name="connsiteY1" fmla="*/ 0 h 5712488"/>
              <a:gd name="connsiteX2" fmla="*/ 4114800 w 4114800"/>
              <a:gd name="connsiteY2" fmla="*/ 133155 h 5712488"/>
              <a:gd name="connsiteX3" fmla="*/ 4114800 w 4114800"/>
              <a:gd name="connsiteY3" fmla="*/ 5579333 h 5712488"/>
              <a:gd name="connsiteX4" fmla="*/ 3981645 w 4114800"/>
              <a:gd name="connsiteY4" fmla="*/ 5712488 h 5712488"/>
              <a:gd name="connsiteX5" fmla="*/ 133155 w 4114800"/>
              <a:gd name="connsiteY5" fmla="*/ 5712488 h 5712488"/>
              <a:gd name="connsiteX6" fmla="*/ 0 w 4114800"/>
              <a:gd name="connsiteY6" fmla="*/ 5579333 h 5712488"/>
              <a:gd name="connsiteX7" fmla="*/ 0 w 4114800"/>
              <a:gd name="connsiteY7" fmla="*/ 133155 h 5712488"/>
              <a:gd name="connsiteX8" fmla="*/ 133155 w 4114800"/>
              <a:gd name="connsiteY8" fmla="*/ 0 h 571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rgbClr val="70AD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rgbClr val="FFC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rgbClr val="70AD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0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43C2-3E93-48CB-9DE9-67EF76220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17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Thesis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DF4AD-AEEB-4F9A-8DC9-99DA540E6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Bauhaus 93" panose="04030905020B02020C02" pitchFamily="82" charset="0"/>
              </a:rPr>
              <a:t>	    	        			</a:t>
            </a:r>
            <a:endParaRPr lang="en-US" sz="3200" dirty="0">
              <a:latin typeface="Bauhaus 93" panose="04030905020B02020C02" pitchFamily="8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5F2B964-2132-4ABB-BA3A-9C66FB0754A2}"/>
              </a:ext>
            </a:extLst>
          </p:cNvPr>
          <p:cNvGrpSpPr/>
          <p:nvPr/>
        </p:nvGrpSpPr>
        <p:grpSpPr>
          <a:xfrm>
            <a:off x="3028623" y="1947287"/>
            <a:ext cx="3943515" cy="4409817"/>
            <a:chOff x="3028623" y="1947287"/>
            <a:chExt cx="3943515" cy="440981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4BBDE0-11EA-432D-98E2-953623BD5F44}"/>
                </a:ext>
              </a:extLst>
            </p:cNvPr>
            <p:cNvGrpSpPr/>
            <p:nvPr/>
          </p:nvGrpSpPr>
          <p:grpSpPr>
            <a:xfrm>
              <a:off x="4310933" y="3238500"/>
              <a:ext cx="1272540" cy="1295400"/>
              <a:chOff x="1150620" y="2979420"/>
              <a:chExt cx="1272540" cy="1295400"/>
            </a:xfrm>
          </p:grpSpPr>
          <p:sp>
            <p:nvSpPr>
              <p:cNvPr id="15" name="Flowchart: Off-page Connector 14">
                <a:extLst>
                  <a:ext uri="{FF2B5EF4-FFF2-40B4-BE49-F238E27FC236}">
                    <a16:creationId xmlns:a16="http://schemas.microsoft.com/office/drawing/2014/main" id="{0BEAB013-6F9A-46FC-90EE-3D8826F2EF67}"/>
                  </a:ext>
                </a:extLst>
              </p:cNvPr>
              <p:cNvSpPr/>
              <p:nvPr/>
            </p:nvSpPr>
            <p:spPr>
              <a:xfrm>
                <a:off x="1150620" y="2979420"/>
                <a:ext cx="1272540" cy="1295400"/>
              </a:xfrm>
              <a:prstGeom prst="flowChartOffpageConnector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Scroll: Vertical 15">
                <a:extLst>
                  <a:ext uri="{FF2B5EF4-FFF2-40B4-BE49-F238E27FC236}">
                    <a16:creationId xmlns:a16="http://schemas.microsoft.com/office/drawing/2014/main" id="{485C6468-5E4D-4C1F-BBBF-B1A8B8DFC4D2}"/>
                  </a:ext>
                </a:extLst>
              </p:cNvPr>
              <p:cNvSpPr/>
              <p:nvPr/>
            </p:nvSpPr>
            <p:spPr>
              <a:xfrm>
                <a:off x="1558290" y="3238500"/>
                <a:ext cx="464820" cy="586740"/>
              </a:xfrm>
              <a:prstGeom prst="verticalScroll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7BCDFB-D7EE-4714-A7EA-C419D9654B40}"/>
                </a:ext>
              </a:extLst>
            </p:cNvPr>
            <p:cNvSpPr txBox="1"/>
            <p:nvPr/>
          </p:nvSpPr>
          <p:spPr>
            <a:xfrm>
              <a:off x="3857543" y="1947287"/>
              <a:ext cx="21793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Bauhaus 93" panose="04030905020B02020C02" pitchFamily="82" charset="0"/>
                </a:rPr>
                <a:t>January</a:t>
              </a:r>
              <a:endParaRPr lang="en-US" sz="32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F79FA4C-9784-4F80-ADC4-B728C5106EE1}"/>
                </a:ext>
              </a:extLst>
            </p:cNvPr>
            <p:cNvSpPr/>
            <p:nvPr/>
          </p:nvSpPr>
          <p:spPr>
            <a:xfrm>
              <a:off x="3028623" y="5433774"/>
              <a:ext cx="394351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  <a:outerShdw blurRad="50800" dist="38100" dir="16200000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French Script MT" panose="03020402040607040605" pitchFamily="66" charset="0"/>
                </a:rPr>
                <a:t>Second Seminar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FEC0C4-610E-47B1-ABB7-0747F5CE2CEF}"/>
              </a:ext>
            </a:extLst>
          </p:cNvPr>
          <p:cNvGrpSpPr/>
          <p:nvPr/>
        </p:nvGrpSpPr>
        <p:grpSpPr>
          <a:xfrm>
            <a:off x="180730" y="1947287"/>
            <a:ext cx="3943515" cy="4409817"/>
            <a:chOff x="180730" y="1947287"/>
            <a:chExt cx="3943515" cy="440981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AA4043-469B-4CEC-BB63-F8AA58EDB298}"/>
                </a:ext>
              </a:extLst>
            </p:cNvPr>
            <p:cNvGrpSpPr/>
            <p:nvPr/>
          </p:nvGrpSpPr>
          <p:grpSpPr>
            <a:xfrm>
              <a:off x="1463040" y="3238500"/>
              <a:ext cx="1272540" cy="1295400"/>
              <a:chOff x="1150620" y="2979420"/>
              <a:chExt cx="1272540" cy="1295400"/>
            </a:xfrm>
          </p:grpSpPr>
          <p:sp>
            <p:nvSpPr>
              <p:cNvPr id="7" name="Flowchart: Off-page Connector 6">
                <a:extLst>
                  <a:ext uri="{FF2B5EF4-FFF2-40B4-BE49-F238E27FC236}">
                    <a16:creationId xmlns:a16="http://schemas.microsoft.com/office/drawing/2014/main" id="{63B3BEF2-ACF8-494E-B5C4-5FD240E9B3F9}"/>
                  </a:ext>
                </a:extLst>
              </p:cNvPr>
              <p:cNvSpPr/>
              <p:nvPr/>
            </p:nvSpPr>
            <p:spPr>
              <a:xfrm>
                <a:off x="1150620" y="2979420"/>
                <a:ext cx="1272540" cy="1295400"/>
              </a:xfrm>
              <a:prstGeom prst="flowChartOffpageConnector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Scroll: Vertical 8">
                <a:extLst>
                  <a:ext uri="{FF2B5EF4-FFF2-40B4-BE49-F238E27FC236}">
                    <a16:creationId xmlns:a16="http://schemas.microsoft.com/office/drawing/2014/main" id="{F69C0F8A-03EB-49B2-B9C4-9F81DC2715CF}"/>
                  </a:ext>
                </a:extLst>
              </p:cNvPr>
              <p:cNvSpPr/>
              <p:nvPr/>
            </p:nvSpPr>
            <p:spPr>
              <a:xfrm>
                <a:off x="1558290" y="3238500"/>
                <a:ext cx="464820" cy="586740"/>
              </a:xfrm>
              <a:prstGeom prst="verticalScroll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272B1B-A848-4E2D-902C-07810FCAAEEA}"/>
                </a:ext>
              </a:extLst>
            </p:cNvPr>
            <p:cNvSpPr txBox="1"/>
            <p:nvPr/>
          </p:nvSpPr>
          <p:spPr>
            <a:xfrm>
              <a:off x="1009650" y="1947287"/>
              <a:ext cx="21793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Bauhaus 93" panose="04030905020B02020C02" pitchFamily="82" charset="0"/>
                </a:rPr>
                <a:t>September</a:t>
              </a:r>
              <a:endParaRPr lang="en-US" sz="32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6160BB-428F-4470-BDC1-667B7FC9D1A9}"/>
                </a:ext>
              </a:extLst>
            </p:cNvPr>
            <p:cNvSpPr/>
            <p:nvPr/>
          </p:nvSpPr>
          <p:spPr>
            <a:xfrm>
              <a:off x="180730" y="5433774"/>
              <a:ext cx="394351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  <a:outerShdw blurRad="50800" dist="38100" dir="16200000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French Script MT" panose="03020402040607040605" pitchFamily="66" charset="0"/>
                </a:rPr>
                <a:t>First Seminar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E2D4F0-68D2-4785-94CC-F689586B61C1}"/>
              </a:ext>
            </a:extLst>
          </p:cNvPr>
          <p:cNvGrpSpPr/>
          <p:nvPr/>
        </p:nvGrpSpPr>
        <p:grpSpPr>
          <a:xfrm>
            <a:off x="5806944" y="1947287"/>
            <a:ext cx="3943515" cy="4409817"/>
            <a:chOff x="5806944" y="1947287"/>
            <a:chExt cx="3943515" cy="440981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6B50C6C-E4A2-49C3-BA7E-0C4761BD41BA}"/>
                </a:ext>
              </a:extLst>
            </p:cNvPr>
            <p:cNvGrpSpPr/>
            <p:nvPr/>
          </p:nvGrpSpPr>
          <p:grpSpPr>
            <a:xfrm>
              <a:off x="7089254" y="3238500"/>
              <a:ext cx="1272540" cy="1295400"/>
              <a:chOff x="1150620" y="2979420"/>
              <a:chExt cx="1272540" cy="1295400"/>
            </a:xfrm>
          </p:grpSpPr>
          <p:sp>
            <p:nvSpPr>
              <p:cNvPr id="20" name="Flowchart: Off-page Connector 19">
                <a:extLst>
                  <a:ext uri="{FF2B5EF4-FFF2-40B4-BE49-F238E27FC236}">
                    <a16:creationId xmlns:a16="http://schemas.microsoft.com/office/drawing/2014/main" id="{0CD56BD7-2D45-44D0-8206-A2F42E9EDCBC}"/>
                  </a:ext>
                </a:extLst>
              </p:cNvPr>
              <p:cNvSpPr/>
              <p:nvPr/>
            </p:nvSpPr>
            <p:spPr>
              <a:xfrm>
                <a:off x="1150620" y="2979420"/>
                <a:ext cx="1272540" cy="1295400"/>
              </a:xfrm>
              <a:prstGeom prst="flowChartOffpageConnector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Scroll: Vertical 20">
                <a:extLst>
                  <a:ext uri="{FF2B5EF4-FFF2-40B4-BE49-F238E27FC236}">
                    <a16:creationId xmlns:a16="http://schemas.microsoft.com/office/drawing/2014/main" id="{3814AE9C-43F2-40DA-BBA4-833FC45F5DCA}"/>
                  </a:ext>
                </a:extLst>
              </p:cNvPr>
              <p:cNvSpPr/>
              <p:nvPr/>
            </p:nvSpPr>
            <p:spPr>
              <a:xfrm>
                <a:off x="1558290" y="3238500"/>
                <a:ext cx="464820" cy="586740"/>
              </a:xfrm>
              <a:prstGeom prst="verticalScroll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3E572B-D4C1-4A62-B9BF-67D45CA6821C}"/>
                </a:ext>
              </a:extLst>
            </p:cNvPr>
            <p:cNvSpPr txBox="1"/>
            <p:nvPr/>
          </p:nvSpPr>
          <p:spPr>
            <a:xfrm>
              <a:off x="6635864" y="1947287"/>
              <a:ext cx="21793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Bauhaus 93" panose="04030905020B02020C02" pitchFamily="82" charset="0"/>
                </a:rPr>
                <a:t>March</a:t>
              </a:r>
              <a:endParaRPr lang="en-US" sz="32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94A4DC4-58FD-4F28-AA2B-EC23D0726B71}"/>
                </a:ext>
              </a:extLst>
            </p:cNvPr>
            <p:cNvSpPr/>
            <p:nvPr/>
          </p:nvSpPr>
          <p:spPr>
            <a:xfrm>
              <a:off x="5806944" y="5433774"/>
              <a:ext cx="394351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  <a:outerShdw blurRad="50800" dist="38100" dir="16200000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French Script MT" panose="03020402040607040605" pitchFamily="66" charset="0"/>
                </a:rPr>
                <a:t>Third Seminar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23BF05E-7EA5-4AEB-9613-71ED94E78A18}"/>
              </a:ext>
            </a:extLst>
          </p:cNvPr>
          <p:cNvGrpSpPr/>
          <p:nvPr/>
        </p:nvGrpSpPr>
        <p:grpSpPr>
          <a:xfrm>
            <a:off x="8478910" y="1947287"/>
            <a:ext cx="3943515" cy="4409817"/>
            <a:chOff x="8478910" y="1947287"/>
            <a:chExt cx="3943515" cy="440981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800A498-8134-4853-87C7-B0B4915C7056}"/>
                </a:ext>
              </a:extLst>
            </p:cNvPr>
            <p:cNvGrpSpPr/>
            <p:nvPr/>
          </p:nvGrpSpPr>
          <p:grpSpPr>
            <a:xfrm>
              <a:off x="9761220" y="3238500"/>
              <a:ext cx="1272540" cy="1295400"/>
              <a:chOff x="1150620" y="2979420"/>
              <a:chExt cx="1272540" cy="1295400"/>
            </a:xfrm>
          </p:grpSpPr>
          <p:sp>
            <p:nvSpPr>
              <p:cNvPr id="25" name="Flowchart: Off-page Connector 24">
                <a:extLst>
                  <a:ext uri="{FF2B5EF4-FFF2-40B4-BE49-F238E27FC236}">
                    <a16:creationId xmlns:a16="http://schemas.microsoft.com/office/drawing/2014/main" id="{36C1615A-5AAE-490B-A030-26A20E17A81F}"/>
                  </a:ext>
                </a:extLst>
              </p:cNvPr>
              <p:cNvSpPr/>
              <p:nvPr/>
            </p:nvSpPr>
            <p:spPr>
              <a:xfrm>
                <a:off x="1150620" y="2979420"/>
                <a:ext cx="1272540" cy="1295400"/>
              </a:xfrm>
              <a:prstGeom prst="flowChartOffpageConnector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Scroll: Vertical 25">
                <a:extLst>
                  <a:ext uri="{FF2B5EF4-FFF2-40B4-BE49-F238E27FC236}">
                    <a16:creationId xmlns:a16="http://schemas.microsoft.com/office/drawing/2014/main" id="{90AA1F99-CA22-4191-BB9C-C8638DF7E5B2}"/>
                  </a:ext>
                </a:extLst>
              </p:cNvPr>
              <p:cNvSpPr/>
              <p:nvPr/>
            </p:nvSpPr>
            <p:spPr>
              <a:xfrm>
                <a:off x="1558290" y="3238500"/>
                <a:ext cx="464820" cy="586740"/>
              </a:xfrm>
              <a:prstGeom prst="verticalScroll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E1FD82-1135-4D95-94F4-A3FB54987603}"/>
                </a:ext>
              </a:extLst>
            </p:cNvPr>
            <p:cNvSpPr txBox="1"/>
            <p:nvPr/>
          </p:nvSpPr>
          <p:spPr>
            <a:xfrm>
              <a:off x="9307830" y="1947287"/>
              <a:ext cx="21793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Bauhaus 93" panose="04030905020B02020C02" pitchFamily="82" charset="0"/>
                </a:rPr>
                <a:t>April</a:t>
              </a:r>
              <a:endParaRPr lang="en-US" sz="32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1F480C-0A59-4EC8-B62F-7C42B3E01730}"/>
                </a:ext>
              </a:extLst>
            </p:cNvPr>
            <p:cNvSpPr/>
            <p:nvPr/>
          </p:nvSpPr>
          <p:spPr>
            <a:xfrm>
              <a:off x="8478910" y="5433774"/>
              <a:ext cx="394351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  <a:outerShdw blurRad="50800" dist="38100" dir="16200000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French Script MT" panose="03020402040607040605" pitchFamily="66" charset="0"/>
                </a:rPr>
                <a:t>Defense</a:t>
              </a:r>
              <a:endPara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French Script MT" panose="03020402040607040605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333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B48AE-D1F8-4206-80BB-38E3D06C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1559E-104A-48F7-B8A8-B571EDF7B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Eddie </a:t>
            </a:r>
            <a:r>
              <a:rPr lang="en-US" sz="2000" dirty="0" err="1"/>
              <a:t>Forson</a:t>
            </a:r>
            <a:r>
              <a:rPr lang="en-US" sz="2000" dirty="0"/>
              <a:t>, Nov 18 2017, Understanding SSD </a:t>
            </a:r>
            <a:r>
              <a:rPr lang="en-US" sz="2000" dirty="0" err="1"/>
              <a:t>MultiBox</a:t>
            </a:r>
            <a:r>
              <a:rPr lang="en-US" sz="2000" dirty="0"/>
              <a:t> — Real-Time Object Detection In Deep Learning, </a:t>
            </a:r>
            <a:r>
              <a:rPr lang="en-US" sz="2000" dirty="0">
                <a:ea typeface="+mn-lt"/>
                <a:cs typeface="+mn-lt"/>
                <a:hlinkClick r:id="rId2"/>
              </a:rPr>
              <a:t>https://towardsdatascience.com/understanding-ssd-multibox-real-time-object-detection-in-deep-learning-495ef744fab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Lei Mao, April 08 2018 ,  Bounding Box Encoding and Decoding in Object Detection, </a:t>
            </a:r>
            <a:r>
              <a:rPr lang="en-US" sz="2000" dirty="0">
                <a:hlinkClick r:id="rId3"/>
              </a:rPr>
              <a:t>https://leimao.github.io/blog/Bounding-Box-Encoding-Decoding/</a:t>
            </a:r>
            <a:endParaRPr lang="en-US" sz="2000" dirty="0"/>
          </a:p>
          <a:p>
            <a:r>
              <a:rPr lang="en-US" sz="2000" dirty="0"/>
              <a:t>Andreas Geiger and Philip Lenz and Raquel </a:t>
            </a:r>
            <a:r>
              <a:rPr lang="en-US" sz="2000" dirty="0" err="1"/>
              <a:t>Urtasun</a:t>
            </a:r>
            <a:r>
              <a:rPr lang="en-US" sz="2000" dirty="0"/>
              <a:t>, 2012, Are we ready for Autonomous Driving? The KITTI Vision Benchmark Suite, </a:t>
            </a:r>
            <a:r>
              <a:rPr lang="en-US" sz="2000" dirty="0">
                <a:hlinkClick r:id="rId4"/>
              </a:rPr>
              <a:t>http://www.cvlibs.net/datasets/kitti/index.php</a:t>
            </a:r>
            <a:endParaRPr lang="en-US" sz="2000" dirty="0"/>
          </a:p>
          <a:p>
            <a:r>
              <a:rPr lang="en-US" sz="2000" dirty="0"/>
              <a:t>Jonathan Hui, Mar 07 2018, </a:t>
            </a:r>
            <a:r>
              <a:rPr lang="en-US" sz="2000" dirty="0" err="1"/>
              <a:t>mAP</a:t>
            </a:r>
            <a:r>
              <a:rPr lang="en-US" sz="2000" dirty="0"/>
              <a:t> (mean Average Precision) for Object Detection, </a:t>
            </a:r>
            <a:r>
              <a:rPr lang="en-US" sz="2000" dirty="0">
                <a:hlinkClick r:id="rId5"/>
              </a:rPr>
              <a:t>https://medium.com/@jonathan_hui/map-mean-average-precision-for-object-detection-45c121a31173</a:t>
            </a:r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Liu W. et al. (2016) SSD: Single Shot </a:t>
            </a:r>
            <a:r>
              <a:rPr lang="en-US" sz="2000" dirty="0" err="1">
                <a:ea typeface="+mn-lt"/>
                <a:cs typeface="+mn-lt"/>
              </a:rPr>
              <a:t>MultiBox</a:t>
            </a:r>
            <a:r>
              <a:rPr lang="en-US" sz="2000" dirty="0">
                <a:ea typeface="+mn-lt"/>
                <a:cs typeface="+mn-lt"/>
              </a:rPr>
              <a:t> Detector. In: </a:t>
            </a:r>
            <a:r>
              <a:rPr lang="en-US" sz="2000" dirty="0" err="1">
                <a:ea typeface="+mn-lt"/>
                <a:cs typeface="+mn-lt"/>
              </a:rPr>
              <a:t>Leibe</a:t>
            </a:r>
            <a:r>
              <a:rPr lang="en-US" sz="2000" dirty="0">
                <a:ea typeface="+mn-lt"/>
                <a:cs typeface="+mn-lt"/>
              </a:rPr>
              <a:t> B., </a:t>
            </a:r>
            <a:r>
              <a:rPr lang="en-US" sz="2000" dirty="0" err="1">
                <a:ea typeface="+mn-lt"/>
                <a:cs typeface="+mn-lt"/>
              </a:rPr>
              <a:t>Matas</a:t>
            </a:r>
            <a:r>
              <a:rPr lang="en-US" sz="2000" dirty="0">
                <a:ea typeface="+mn-lt"/>
                <a:cs typeface="+mn-lt"/>
              </a:rPr>
              <a:t> J., </a:t>
            </a:r>
            <a:r>
              <a:rPr lang="en-US" sz="2000" dirty="0" err="1">
                <a:ea typeface="+mn-lt"/>
                <a:cs typeface="+mn-lt"/>
              </a:rPr>
              <a:t>Sebe</a:t>
            </a:r>
            <a:r>
              <a:rPr lang="en-US" sz="2000" dirty="0">
                <a:ea typeface="+mn-lt"/>
                <a:cs typeface="+mn-lt"/>
              </a:rPr>
              <a:t> N., Welling M. (eds) Computer Vision – ECCV 2016. ECCV 2016. Lecture Notes in Computer Science, vol 9905. Springer, Cham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5703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BD62-F3EA-4B37-B6FA-CA305EAA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0F536-18C0-4670-87A0-0F8FA013A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Sagar </a:t>
            </a:r>
            <a:r>
              <a:rPr lang="en-US" sz="2000" b="1" dirty="0" err="1"/>
              <a:t>Vinodababu,N.D</a:t>
            </a:r>
            <a:r>
              <a:rPr lang="en-US" sz="2000" b="1" dirty="0"/>
              <a:t>,</a:t>
            </a:r>
            <a:r>
              <a:rPr lang="en-US" sz="2000" dirty="0"/>
              <a:t> a </a:t>
            </a:r>
            <a:r>
              <a:rPr lang="en-US" sz="2000" dirty="0" err="1"/>
              <a:t>PyTorch</a:t>
            </a:r>
            <a:r>
              <a:rPr lang="en-US" sz="2000" dirty="0"/>
              <a:t> Tutorial to Object Detection,</a:t>
            </a:r>
            <a:r>
              <a:rPr lang="en-US" sz="2000" dirty="0">
                <a:hlinkClick r:id="rId2"/>
              </a:rPr>
              <a:t> https://github.com/sgrvinod/a-PyTorch-Tutorial-to-Object-Detection</a:t>
            </a:r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Liu W. et al. (2016) SSD: Single Shot </a:t>
            </a:r>
            <a:r>
              <a:rPr lang="en-US" sz="2000" dirty="0" err="1">
                <a:ea typeface="+mn-lt"/>
                <a:cs typeface="+mn-lt"/>
              </a:rPr>
              <a:t>MultiBox</a:t>
            </a:r>
            <a:r>
              <a:rPr lang="en-US" sz="2000" dirty="0">
                <a:ea typeface="+mn-lt"/>
                <a:cs typeface="+mn-lt"/>
              </a:rPr>
              <a:t> Detector. In: </a:t>
            </a:r>
            <a:r>
              <a:rPr lang="en-US" sz="2000" dirty="0" err="1">
                <a:ea typeface="+mn-lt"/>
                <a:cs typeface="+mn-lt"/>
              </a:rPr>
              <a:t>Leibe</a:t>
            </a:r>
            <a:r>
              <a:rPr lang="en-US" sz="2000" dirty="0">
                <a:ea typeface="+mn-lt"/>
                <a:cs typeface="+mn-lt"/>
              </a:rPr>
              <a:t> B., </a:t>
            </a:r>
            <a:r>
              <a:rPr lang="en-US" sz="2000" dirty="0" err="1">
                <a:ea typeface="+mn-lt"/>
                <a:cs typeface="+mn-lt"/>
              </a:rPr>
              <a:t>Matas</a:t>
            </a:r>
            <a:r>
              <a:rPr lang="en-US" sz="2000" dirty="0">
                <a:ea typeface="+mn-lt"/>
                <a:cs typeface="+mn-lt"/>
              </a:rPr>
              <a:t> J., </a:t>
            </a:r>
            <a:r>
              <a:rPr lang="en-US" sz="2000" dirty="0" err="1">
                <a:ea typeface="+mn-lt"/>
                <a:cs typeface="+mn-lt"/>
              </a:rPr>
              <a:t>Sebe</a:t>
            </a:r>
            <a:r>
              <a:rPr lang="en-US" sz="2000" dirty="0">
                <a:ea typeface="+mn-lt"/>
                <a:cs typeface="+mn-lt"/>
              </a:rPr>
              <a:t> N., Welling M. (eds) Computer Vision – ECCV 2016. ECCV 2016. Lecture Notes in Computer Science, vol 9905. Springer, Cham</a:t>
            </a:r>
            <a:endParaRPr lang="en-US" sz="2000" dirty="0"/>
          </a:p>
          <a:p>
            <a:r>
              <a:rPr lang="en-US" sz="2000" dirty="0"/>
              <a:t>Aman </a:t>
            </a:r>
            <a:r>
              <a:rPr lang="en-US" sz="2000" dirty="0" err="1"/>
              <a:t>Damia</a:t>
            </a:r>
            <a:r>
              <a:rPr lang="en-US" sz="2000" dirty="0"/>
              <a:t>, May 1 2019,  Real-time object detection: Understanding SSD,  </a:t>
            </a:r>
            <a:r>
              <a:rPr lang="en-US" sz="2000" dirty="0">
                <a:ea typeface="+mn-lt"/>
                <a:cs typeface="+mn-lt"/>
                <a:hlinkClick r:id="rId3"/>
              </a:rPr>
              <a:t>https://medium.com/inveterate-learner/real-time-object-detection-part-1-understanding-ssd-65797a5e675b</a:t>
            </a:r>
            <a:endParaRPr lang="en-US" sz="2000" dirty="0"/>
          </a:p>
          <a:p>
            <a:r>
              <a:rPr lang="en-US" sz="2000" dirty="0" err="1">
                <a:solidFill>
                  <a:srgbClr val="303030"/>
                </a:solidFill>
              </a:rPr>
              <a:t>Chuan</a:t>
            </a:r>
            <a:r>
              <a:rPr lang="en-US" sz="2000" dirty="0">
                <a:solidFill>
                  <a:srgbClr val="303030"/>
                </a:solidFill>
              </a:rPr>
              <a:t> Li, January 06, 2019, Tips for implementing SSD Object Detection (with TensorFlow code), </a:t>
            </a:r>
            <a:r>
              <a:rPr lang="en-US" sz="2000" dirty="0">
                <a:solidFill>
                  <a:srgbClr val="303030"/>
                </a:solidFill>
                <a:hlinkClick r:id="rId4"/>
              </a:rPr>
              <a:t>https://lambdalabs.com/blog/how-to-implement-ssd-object-detection-in-tensorflow/</a:t>
            </a:r>
            <a:endParaRPr lang="en-US" sz="2000" dirty="0">
              <a:solidFill>
                <a:srgbClr val="303030"/>
              </a:solidFill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9015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3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996192-6157-42E8-B1A3-19BF3D03A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4AA130AC-6D5E-4D2D-9366-D7900EDB54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169492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1083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3">
            <a:extLst>
              <a:ext uri="{FF2B5EF4-FFF2-40B4-BE49-F238E27FC236}">
                <a16:creationId xmlns:a16="http://schemas.microsoft.com/office/drawing/2014/main" id="{BD0398FB-7D27-4C59-A68B-663AE7A37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941FA-2C0D-42BD-AC66-711E1C0BC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20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47" name="Straight Connector 17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: Shape 19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Oval 21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23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1" name="Freeform: Shape 25">
            <a:extLst>
              <a:ext uri="{FF2B5EF4-FFF2-40B4-BE49-F238E27FC236}">
                <a16:creationId xmlns:a16="http://schemas.microsoft.com/office/drawing/2014/main" id="{0DEE8134-8942-423C-9EAA-0110FCA11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Arc 27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0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C306-7925-42CB-8CE2-DD47AFE46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Thesis Objective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51F46-5630-4EDF-AF36-0460893EB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To learn about capabilities of deep learning and computer vision</a:t>
            </a:r>
          </a:p>
          <a:p>
            <a:r>
              <a:rPr lang="en-US" sz="2400" dirty="0"/>
              <a:t>To study how deep learning theories implemented in real-world applications</a:t>
            </a:r>
          </a:p>
          <a:p>
            <a:r>
              <a:rPr lang="en-US" sz="2400" dirty="0"/>
              <a:t>To get better trade-off accuracy and speed  in object detection.</a:t>
            </a:r>
          </a:p>
          <a:p>
            <a:r>
              <a:rPr lang="en-US" sz="2400" dirty="0"/>
              <a:t>To develop an object detection system with SSD that can work on user grade computers.</a:t>
            </a:r>
          </a:p>
          <a:p>
            <a:r>
              <a:rPr lang="en-US" sz="2400" dirty="0"/>
              <a:t>To assist in self-driving cars.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3DE000D8-BF3B-48D4-8CE7-87E2F80DB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>
              <a:gd name="connsiteX0" fmla="*/ 133155 w 4114800"/>
              <a:gd name="connsiteY0" fmla="*/ 0 h 5712488"/>
              <a:gd name="connsiteX1" fmla="*/ 3981645 w 4114800"/>
              <a:gd name="connsiteY1" fmla="*/ 0 h 5712488"/>
              <a:gd name="connsiteX2" fmla="*/ 4114800 w 4114800"/>
              <a:gd name="connsiteY2" fmla="*/ 133155 h 5712488"/>
              <a:gd name="connsiteX3" fmla="*/ 4114800 w 4114800"/>
              <a:gd name="connsiteY3" fmla="*/ 5579333 h 5712488"/>
              <a:gd name="connsiteX4" fmla="*/ 3981645 w 4114800"/>
              <a:gd name="connsiteY4" fmla="*/ 5712488 h 5712488"/>
              <a:gd name="connsiteX5" fmla="*/ 133155 w 4114800"/>
              <a:gd name="connsiteY5" fmla="*/ 5712488 h 5712488"/>
              <a:gd name="connsiteX6" fmla="*/ 0 w 4114800"/>
              <a:gd name="connsiteY6" fmla="*/ 5579333 h 5712488"/>
              <a:gd name="connsiteX7" fmla="*/ 0 w 4114800"/>
              <a:gd name="connsiteY7" fmla="*/ 133155 h 5712488"/>
              <a:gd name="connsiteX8" fmla="*/ 133155 w 4114800"/>
              <a:gd name="connsiteY8" fmla="*/ 0 h 571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rgbClr val="70AD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rgbClr val="FFC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rgbClr val="70AD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1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D6B83-D0F0-4C53-BC38-9D5D03B6E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77" y="4108900"/>
            <a:ext cx="6440441" cy="11970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Related Works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62F567-BB63-477F-BA4F-38B157FA879E}"/>
              </a:ext>
            </a:extLst>
          </p:cNvPr>
          <p:cNvSpPr txBox="1"/>
          <p:nvPr/>
        </p:nvSpPr>
        <p:spPr>
          <a:xfrm>
            <a:off x="1623503" y="5250676"/>
            <a:ext cx="6003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</a:rPr>
              <a:t>        Due to the usefulness of this cutting-edge technology, SSD have been used by researchers in many computer vision related field. I'll describe some recent related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155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4EE68-777A-4B20-A97C-6D7467183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0146"/>
            <a:ext cx="10515600" cy="63568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1. Abandoned Object Detection</a:t>
            </a:r>
          </a:p>
          <a:p>
            <a:pPr marL="0" indent="0">
              <a:buNone/>
            </a:pPr>
            <a:endParaRPr lang="en-US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Authors - Devadeep Shyam, Alex </a:t>
            </a:r>
            <a:r>
              <a:rPr lang="en-US" sz="20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Kot</a:t>
            </a: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 and Chinmayee Athalye</a:t>
            </a:r>
          </a:p>
          <a:p>
            <a:pPr marL="0" indent="0">
              <a:buNone/>
            </a:pP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Method - Used finite state machine and Single Shot </a:t>
            </a:r>
            <a:r>
              <a:rPr lang="en-US" sz="20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MultiBox</a:t>
            </a: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 </a:t>
            </a:r>
            <a:r>
              <a:rPr lang="en-US" sz="20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Detecctor</a:t>
            </a:r>
            <a:endParaRPr lang="en-US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  <a:ea typeface="+mn-lt"/>
              <a:cs typeface="+mn-lt"/>
            </a:endParaRPr>
          </a:p>
          <a:p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To detect person and some suspected type of objects which include backpack, handbag</a:t>
            </a:r>
          </a:p>
          <a:p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In order to suppress any false alarm, they remove other stationary candidate objects other than the suspected stationary objects</a:t>
            </a:r>
          </a:p>
          <a:p>
            <a:pPr marL="0" indent="0">
              <a:buNone/>
            </a:pPr>
            <a:endParaRPr lang="en-US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/>
              <a:t>2. </a:t>
            </a: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SSD-MSN: An Improved Multi-Scale Object Detection Network Based on SSD</a:t>
            </a:r>
          </a:p>
          <a:p>
            <a:pPr marL="0" indent="0">
              <a:buNone/>
            </a:pPr>
            <a:endParaRPr lang="en-US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Authors - </a:t>
            </a:r>
            <a:r>
              <a:rPr lang="de-DE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ZUGE CHEN , KEHE WU, YUANBO LI, MINJIAN WANG, AND WEI LI</a:t>
            </a:r>
            <a:endParaRPr lang="en-US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Method - SSD-MSN </a:t>
            </a:r>
          </a:p>
          <a:p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Proposed Area Proposal Network(APN) to get better performance on small scale image</a:t>
            </a:r>
          </a:p>
          <a:p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APN used to select area proposal containing one or more object while SSD is predicting location and classification</a:t>
            </a:r>
          </a:p>
          <a:p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Used PASCAL VOC and COCO dataset and found that SSD-MSL improved multi-scale object detection effectively</a:t>
            </a:r>
          </a:p>
          <a:p>
            <a:pPr marL="0" indent="0">
              <a:buNone/>
            </a:pPr>
            <a:endParaRPr lang="en-US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38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5A481-F811-46C6-B84D-D276378C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7008"/>
            <a:ext cx="10515600" cy="5499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3. Ship Detection System</a:t>
            </a:r>
          </a:p>
          <a:p>
            <a:pPr marL="0" indent="0">
              <a:buNone/>
            </a:pPr>
            <a:endParaRPr lang="en-US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Authors -  Yuanyuan Wang , Chao Wang, Hong Zhang, Cheng Zhang, and </a:t>
            </a:r>
            <a:r>
              <a:rPr lang="en-US" sz="20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Qiaoyan</a:t>
            </a: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 Fu </a:t>
            </a:r>
          </a:p>
          <a:p>
            <a:pPr marL="0" indent="0">
              <a:buNone/>
            </a:pPr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Method - Single Shot Multibox Detector</a:t>
            </a:r>
          </a:p>
          <a:p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Used both SSD-300 and SSD-512</a:t>
            </a:r>
          </a:p>
          <a:p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Images acquired by Chinese Gaofen-3 satellite are used</a:t>
            </a:r>
          </a:p>
          <a:p>
            <a:r>
              <a:rPr lang="en-US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</a:effectLst>
                <a:ea typeface="+mn-lt"/>
                <a:cs typeface="+mn-lt"/>
              </a:rPr>
              <a:t>Experimental results reveal that compared to SSD-300, SSD-512 achieves more than 0.02 in probability of ship detection, whereas 0.05 worse in false alarm.</a:t>
            </a:r>
          </a:p>
          <a:p>
            <a:endParaRPr lang="en-US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  <a:ea typeface="+mn-lt"/>
              <a:cs typeface="+mn-lt"/>
            </a:endParaRPr>
          </a:p>
          <a:p>
            <a:endParaRPr lang="en-US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</a:effectLst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31164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99383E5F0BC447AF7BBE852616D010" ma:contentTypeVersion="4" ma:contentTypeDescription="Create a new document." ma:contentTypeScope="" ma:versionID="aba13ec375b73c17e191661b4f7a565f">
  <xsd:schema xmlns:xsd="http://www.w3.org/2001/XMLSchema" xmlns:xs="http://www.w3.org/2001/XMLSchema" xmlns:p="http://schemas.microsoft.com/office/2006/metadata/properties" xmlns:ns3="7c420df6-0057-4d57-a50c-ac4695569794" targetNamespace="http://schemas.microsoft.com/office/2006/metadata/properties" ma:root="true" ma:fieldsID="1fb21bbf4d55406cf5aa54c6b35d225f" ns3:_="">
    <xsd:import namespace="7c420df6-0057-4d57-a50c-ac469556979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420df6-0057-4d57-a50c-ac46955697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C13258-D343-4346-B577-85ED596784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7F6836-2379-42B4-8D89-68FA33DF173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c420df6-0057-4d57-a50c-ac4695569794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8B4C97A-1A0E-4A12-8124-4B003D5C202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c420df6-0057-4d57-a50c-ac4695569794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2345</Words>
  <Application>Microsoft Office PowerPoint</Application>
  <PresentationFormat>Widescreen</PresentationFormat>
  <Paragraphs>436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Bauhaus 93</vt:lpstr>
      <vt:lpstr>Calibri</vt:lpstr>
      <vt:lpstr>Calibri Light</vt:lpstr>
      <vt:lpstr>French Script MT</vt:lpstr>
      <vt:lpstr>Helvetica Neue Medium</vt:lpstr>
      <vt:lpstr>Office Theme</vt:lpstr>
      <vt:lpstr>Vehicle &amp; Pedestrian Detection and Classification System Using SSD ( SingleShot multibox Detector ) </vt:lpstr>
      <vt:lpstr>Content</vt:lpstr>
      <vt:lpstr>Content</vt:lpstr>
      <vt:lpstr>Abstract</vt:lpstr>
      <vt:lpstr>Introduction</vt:lpstr>
      <vt:lpstr>Thesis Objective</vt:lpstr>
      <vt:lpstr>Related Works</vt:lpstr>
      <vt:lpstr>PowerPoint Presentation</vt:lpstr>
      <vt:lpstr>PowerPoint Presentation</vt:lpstr>
      <vt:lpstr>PowerPoint Presentation</vt:lpstr>
      <vt:lpstr>Convolutional Neural Network (CNN )</vt:lpstr>
      <vt:lpstr>CNN (cont..)</vt:lpstr>
      <vt:lpstr>CNN(cont..)</vt:lpstr>
      <vt:lpstr>CNN(cont..)</vt:lpstr>
      <vt:lpstr>CNN ( cont.. )</vt:lpstr>
      <vt:lpstr>CNN(cont..)</vt:lpstr>
      <vt:lpstr>CNN(cont..)</vt:lpstr>
      <vt:lpstr>CNN (cont..)</vt:lpstr>
      <vt:lpstr>CNN(cont..)</vt:lpstr>
      <vt:lpstr>CNN(cont..)</vt:lpstr>
      <vt:lpstr>Dataset</vt:lpstr>
      <vt:lpstr>System Overview</vt:lpstr>
      <vt:lpstr>System Overview</vt:lpstr>
      <vt:lpstr>System Flow</vt:lpstr>
      <vt:lpstr>Preprocessing</vt:lpstr>
      <vt:lpstr>Preprocessing (cont..)</vt:lpstr>
      <vt:lpstr>SSD</vt:lpstr>
      <vt:lpstr>SSD(cont..)</vt:lpstr>
      <vt:lpstr>SSD (cont..)</vt:lpstr>
      <vt:lpstr>Prior Boxes(cont..)</vt:lpstr>
      <vt:lpstr>Prior Boxes(cont..)</vt:lpstr>
      <vt:lpstr>Prior Boxes (cont..)</vt:lpstr>
      <vt:lpstr>Prior Boxes(cont..)</vt:lpstr>
      <vt:lpstr>Prior boxes presentations  (cont...)</vt:lpstr>
      <vt:lpstr>Training </vt:lpstr>
      <vt:lpstr>Location Loss (cont..)</vt:lpstr>
      <vt:lpstr>Encoding</vt:lpstr>
      <vt:lpstr>Encoding (cont..)</vt:lpstr>
      <vt:lpstr>Confident Loss</vt:lpstr>
      <vt:lpstr>Evaluation</vt:lpstr>
      <vt:lpstr>Evaluation (cont..)</vt:lpstr>
      <vt:lpstr>Evaluation (cont..)</vt:lpstr>
      <vt:lpstr>Decoding and Non Max Suppression</vt:lpstr>
      <vt:lpstr>Decoding (cont..)</vt:lpstr>
      <vt:lpstr>Non Max Suppression</vt:lpstr>
      <vt:lpstr>Non Max Suppression (cont..)</vt:lpstr>
      <vt:lpstr>Non Max Suppression (cont..)</vt:lpstr>
      <vt:lpstr>Inferencing</vt:lpstr>
      <vt:lpstr>Sample Result</vt:lpstr>
      <vt:lpstr>Thesis Schedule</vt:lpstr>
      <vt:lpstr>References</vt:lpstr>
      <vt:lpstr>Reference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&amp; Pedestrian Detection and Classification System</dc:title>
  <dc:creator>Moe Kaung Kin</dc:creator>
  <cp:lastModifiedBy>Moe Kaung Kin</cp:lastModifiedBy>
  <cp:revision>28</cp:revision>
  <dcterms:created xsi:type="dcterms:W3CDTF">2020-01-07T04:01:52Z</dcterms:created>
  <dcterms:modified xsi:type="dcterms:W3CDTF">2020-02-05T19:52:19Z</dcterms:modified>
</cp:coreProperties>
</file>